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</p:sldMasterIdLst>
  <p:notesMasterIdLst>
    <p:notesMasterId r:id="rId40"/>
  </p:notesMasterIdLst>
  <p:sldIdLst>
    <p:sldId id="256" r:id="rId12"/>
    <p:sldId id="260" r:id="rId13"/>
    <p:sldId id="261" r:id="rId14"/>
    <p:sldId id="263" r:id="rId15"/>
    <p:sldId id="264" r:id="rId16"/>
    <p:sldId id="262" r:id="rId17"/>
    <p:sldId id="265" r:id="rId18"/>
    <p:sldId id="266" r:id="rId19"/>
    <p:sldId id="273" r:id="rId20"/>
    <p:sldId id="270" r:id="rId21"/>
    <p:sldId id="268" r:id="rId22"/>
    <p:sldId id="274" r:id="rId23"/>
    <p:sldId id="269" r:id="rId24"/>
    <p:sldId id="271" r:id="rId25"/>
    <p:sldId id="267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0080625" cy="567055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Bausch" initials="MB" lastIdx="1" clrIdx="0">
    <p:extLst>
      <p:ext uri="{19B8F6BF-5375-455C-9EA6-DF929625EA0E}">
        <p15:presenceInfo xmlns:p15="http://schemas.microsoft.com/office/powerpoint/2012/main" userId="6deeaf53507a5f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AE10A-771F-4367-879A-0D0C6306C4BC}" v="1" dt="2022-12-09T10:43:51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6/11/relationships/changesInfo" Target="changesInfos/changesInfo1.xml"/><Relationship Id="rId20" Type="http://schemas.openxmlformats.org/officeDocument/2006/relationships/slide" Target="slides/slide9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Conrotte" userId="2da3ddc1-5ae5-42d1-99e9-d35c24bf72da" providerId="ADAL" clId="{273AE10A-771F-4367-879A-0D0C6306C4BC}"/>
    <pc:docChg chg="undo custSel addSld delSld modSld delMainMaster">
      <pc:chgData name="Frederic Conrotte" userId="2da3ddc1-5ae5-42d1-99e9-d35c24bf72da" providerId="ADAL" clId="{273AE10A-771F-4367-879A-0D0C6306C4BC}" dt="2022-12-09T10:45:52.781" v="6"/>
      <pc:docMkLst>
        <pc:docMk/>
      </pc:docMkLst>
      <pc:sldChg chg="modSp mod">
        <pc:chgData name="Frederic Conrotte" userId="2da3ddc1-5ae5-42d1-99e9-d35c24bf72da" providerId="ADAL" clId="{273AE10A-771F-4367-879A-0D0C6306C4BC}" dt="2022-12-09T10:45:52.781" v="6"/>
        <pc:sldMkLst>
          <pc:docMk/>
          <pc:sldMk cId="0" sldId="256"/>
        </pc:sldMkLst>
        <pc:spChg chg="mod">
          <ac:chgData name="Frederic Conrotte" userId="2da3ddc1-5ae5-42d1-99e9-d35c24bf72da" providerId="ADAL" clId="{273AE10A-771F-4367-879A-0D0C6306C4BC}" dt="2022-12-09T10:45:52.781" v="6"/>
          <ac:spMkLst>
            <pc:docMk/>
            <pc:sldMk cId="0" sldId="256"/>
            <ac:spMk id="526" creationId="{00000000-0000-0000-0000-000000000000}"/>
          </ac:spMkLst>
        </pc:spChg>
      </pc:sldChg>
      <pc:sldChg chg="del">
        <pc:chgData name="Frederic Conrotte" userId="2da3ddc1-5ae5-42d1-99e9-d35c24bf72da" providerId="ADAL" clId="{273AE10A-771F-4367-879A-0D0C6306C4BC}" dt="2022-12-09T10:43:49.417" v="0" actId="47"/>
        <pc:sldMkLst>
          <pc:docMk/>
          <pc:sldMk cId="3403217991" sldId="272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0" sldId="275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665482334" sldId="276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3335515559" sldId="277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105010758" sldId="278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1045645509" sldId="279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1847883196" sldId="280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1947958640" sldId="281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2002429938" sldId="282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2060087782" sldId="283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27342179" sldId="284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3677127182" sldId="285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203942968" sldId="286"/>
        </pc:sldMkLst>
      </pc:sldChg>
      <pc:sldChg chg="add">
        <pc:chgData name="Frederic Conrotte" userId="2da3ddc1-5ae5-42d1-99e9-d35c24bf72da" providerId="ADAL" clId="{273AE10A-771F-4367-879A-0D0C6306C4BC}" dt="2022-12-09T10:43:51.415" v="1"/>
        <pc:sldMkLst>
          <pc:docMk/>
          <pc:sldMk cId="3544660233" sldId="287"/>
        </pc:sldMkLst>
      </pc:sldChg>
      <pc:sldMasterChg chg="del delSldLayout">
        <pc:chgData name="Frederic Conrotte" userId="2da3ddc1-5ae5-42d1-99e9-d35c24bf72da" providerId="ADAL" clId="{273AE10A-771F-4367-879A-0D0C6306C4BC}" dt="2022-12-09T10:43:49.417" v="0" actId="47"/>
        <pc:sldMasterMkLst>
          <pc:docMk/>
          <pc:sldMasterMk cId="0" sldId="2147483687"/>
        </pc:sldMasterMkLst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88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89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0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1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2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3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4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5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6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7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8"/>
          </pc:sldLayoutMkLst>
        </pc:sldLayoutChg>
        <pc:sldLayoutChg chg="del">
          <pc:chgData name="Frederic Conrotte" userId="2da3ddc1-5ae5-42d1-99e9-d35c24bf72da" providerId="ADAL" clId="{273AE10A-771F-4367-879A-0D0C6306C4BC}" dt="2022-12-09T10:43:49.417" v="0" actId="47"/>
          <pc:sldLayoutMkLst>
            <pc:docMk/>
            <pc:sldMasterMk cId="0" sldId="2147483687"/>
            <pc:sldLayoutMk cId="0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54063"/>
            <a:ext cx="6618287" cy="3724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0" strike="noStrike" spc="-1">
                <a:latin typeface="Arial"/>
              </a:rPr>
              <a:t>Click to move the slide</a:t>
            </a: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79479" y="4717330"/>
            <a:ext cx="5435510" cy="44688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800" b="0" strike="noStrike" spc="-1"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8616" cy="4962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200" b="0" strike="noStrike" spc="-1">
              <a:latin typeface="Times New Roman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dt"/>
          </p:nvPr>
        </p:nvSpPr>
        <p:spPr>
          <a:xfrm>
            <a:off x="3845852" y="0"/>
            <a:ext cx="2948616" cy="4962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200" b="0" strike="noStrike" spc="-1">
              <a:latin typeface="Times New Roman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ftr"/>
          </p:nvPr>
        </p:nvSpPr>
        <p:spPr>
          <a:xfrm>
            <a:off x="0" y="9434995"/>
            <a:ext cx="2948616" cy="4962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endParaRPr lang="en-US" sz="2200" b="0" strike="noStrike" spc="-1">
              <a:latin typeface="Times New Roman"/>
            </a:endParaRPr>
          </a:p>
        </p:txBody>
      </p:sp>
      <p:sp>
        <p:nvSpPr>
          <p:cNvPr id="525" name="PlaceHolder 6"/>
          <p:cNvSpPr>
            <a:spLocks noGrp="1"/>
          </p:cNvSpPr>
          <p:nvPr>
            <p:ph type="sldNum"/>
          </p:nvPr>
        </p:nvSpPr>
        <p:spPr>
          <a:xfrm>
            <a:off x="3845852" y="9434995"/>
            <a:ext cx="2948616" cy="49624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7C6BD501-80C4-4B31-8890-A915281A0F2E}" type="slidenum">
              <a:rPr lang="en-US" sz="13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3845852" y="9434995"/>
            <a:ext cx="2948616" cy="4962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2EEAE33-E4F3-4818-9E38-153F6636016E}" type="slidenum">
              <a:rPr lang="en-US" sz="1300" spc="-1">
                <a:solidFill>
                  <a:srgbClr val="000000"/>
                </a:solidFill>
                <a:latin typeface="Times New Roman"/>
                <a:ea typeface="DejaVu Sans"/>
              </a:rPr>
              <a:t>1</a:t>
            </a:fld>
            <a:endParaRPr lang="en-US" sz="1300" spc="-1">
              <a:latin typeface="Arial"/>
            </a:endParaRPr>
          </a:p>
        </p:txBody>
      </p:sp>
      <p:sp>
        <p:nvSpPr>
          <p:cNvPr id="6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8900" y="755650"/>
            <a:ext cx="6616700" cy="3722688"/>
          </a:xfrm>
          <a:prstGeom prst="rect">
            <a:avLst/>
          </a:prstGeom>
        </p:spPr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679479" y="4717330"/>
            <a:ext cx="5435510" cy="44688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8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3845852" y="9434995"/>
            <a:ext cx="2948616" cy="4962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02EEAE33-E4F3-4818-9E38-153F6636016E}" type="slidenum">
              <a:rPr lang="en-US" sz="1300" spc="-1">
                <a:solidFill>
                  <a:srgbClr val="000000"/>
                </a:solidFill>
                <a:latin typeface="Times New Roman"/>
                <a:ea typeface="DejaVu Sans"/>
              </a:rPr>
              <a:t>16</a:t>
            </a:fld>
            <a:endParaRPr lang="en-US" sz="1300" spc="-1">
              <a:latin typeface="Arial"/>
            </a:endParaRPr>
          </a:p>
        </p:txBody>
      </p:sp>
      <p:sp>
        <p:nvSpPr>
          <p:cNvPr id="6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8900" y="755650"/>
            <a:ext cx="6616700" cy="3722688"/>
          </a:xfrm>
          <a:prstGeom prst="rect">
            <a:avLst/>
          </a:prstGeom>
        </p:spPr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679479" y="4717330"/>
            <a:ext cx="5435510" cy="446887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800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3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7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9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3"/>
          <p:cNvSpPr>
            <a:spLocks noGrp="1"/>
          </p:cNvSpPr>
          <p:nvPr>
            <p:ph type="title"/>
          </p:nvPr>
        </p:nvSpPr>
        <p:spPr>
          <a:xfrm>
            <a:off x="504000" y="91440"/>
            <a:ext cx="8182800" cy="27432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title"/>
          </p:nvPr>
        </p:nvSpPr>
        <p:spPr>
          <a:xfrm>
            <a:off x="503280" y="1327320"/>
            <a:ext cx="445932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title"/>
          </p:nvPr>
        </p:nvSpPr>
        <p:spPr>
          <a:xfrm>
            <a:off x="5114880" y="1327320"/>
            <a:ext cx="4460760" cy="3287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78" name="PlaceHolder 8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AB5EEA75-6948-4636-950D-12DFDAD869D8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PlaceHolder 3"/>
          <p:cNvSpPr>
            <a:spLocks noGrp="1"/>
          </p:cNvSpPr>
          <p:nvPr>
            <p:ph type="title"/>
          </p:nvPr>
        </p:nvSpPr>
        <p:spPr>
          <a:xfrm>
            <a:off x="693720" y="301680"/>
            <a:ext cx="8694720" cy="109692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93720" y="1390680"/>
            <a:ext cx="4265640" cy="6811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title"/>
          </p:nvPr>
        </p:nvSpPr>
        <p:spPr>
          <a:xfrm>
            <a:off x="693720" y="2071800"/>
            <a:ext cx="4265640" cy="304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5103720" y="1390680"/>
            <a:ext cx="4284720" cy="6811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title"/>
          </p:nvPr>
        </p:nvSpPr>
        <p:spPr>
          <a:xfrm>
            <a:off x="5103720" y="2071800"/>
            <a:ext cx="4284720" cy="3046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br/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22" name="PlaceHolder 8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23" name="PlaceHolder 9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24" name="PlaceHolder 10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3544ADC-9089-40AE-9916-329468FD981A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PlaceHolder 3"/>
          <p:cNvSpPr>
            <a:spLocks noGrp="1"/>
          </p:cNvSpPr>
          <p:nvPr>
            <p:ph type="title"/>
          </p:nvPr>
        </p:nvSpPr>
        <p:spPr>
          <a:xfrm>
            <a:off x="504000" y="91440"/>
            <a:ext cx="8182800" cy="27432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1B8AEB95-4FD4-4568-95D5-7E59D95C4607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PlaceHolder 3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E57C81B-CCA7-42E6-B43C-9F8CAD8339A7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08" name="PlaceHolder 6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09" name="PlaceHolder 7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PlaceHolder 3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1160" cy="1324080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title"/>
          </p:nvPr>
        </p:nvSpPr>
        <p:spPr>
          <a:xfrm>
            <a:off x="4286160" y="816120"/>
            <a:ext cx="5102280" cy="403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br/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br/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br/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1160" cy="3151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51" name="PlaceHolder 6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52" name="PlaceHolder 7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53" name="PlaceHolder 8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4316A65F-7CAB-4A98-B02E-D83B671C182B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PlaceHolder 3"/>
          <p:cNvSpPr>
            <a:spLocks noGrp="1"/>
          </p:cNvSpPr>
          <p:nvPr>
            <p:ph type="title"/>
          </p:nvPr>
        </p:nvSpPr>
        <p:spPr>
          <a:xfrm>
            <a:off x="693720" y="378000"/>
            <a:ext cx="3251160" cy="1324080"/>
          </a:xfrm>
          <a:prstGeom prst="rect">
            <a:avLst/>
          </a:prstGeom>
        </p:spPr>
        <p:txBody>
          <a:bodyPr lIns="0" tIns="0" rIns="0" bIns="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title"/>
          </p:nvPr>
        </p:nvSpPr>
        <p:spPr>
          <a:xfrm>
            <a:off x="4286160" y="816120"/>
            <a:ext cx="5102280" cy="403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93720" y="1701720"/>
            <a:ext cx="3251160" cy="3151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97" name="PlaceHolder 8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654FADC-1293-45FB-9527-AEB0A9A22D2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PlaceHolder 3"/>
          <p:cNvSpPr>
            <a:spLocks noGrp="1"/>
          </p:cNvSpPr>
          <p:nvPr>
            <p:ph type="title"/>
          </p:nvPr>
        </p:nvSpPr>
        <p:spPr>
          <a:xfrm>
            <a:off x="504000" y="91440"/>
            <a:ext cx="8182800" cy="27432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vert="eaVert"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endParaRPr lang="en-US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en-US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en-US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en-US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8" name="PlaceHolder 5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9" name="PlaceHolder 6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40" name="PlaceHolder 7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AB72F4FF-C3EF-4840-8978-55B71873E80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0" y="5212080"/>
            <a:ext cx="10058400" cy="360"/>
          </a:xfrm>
          <a:custGeom>
            <a:avLst/>
            <a:gdLst/>
            <a:ahLst/>
            <a:cxnLst/>
            <a:rect l="l" t="t" r="r" b="b"/>
            <a:pathLst>
              <a:path w="301762800" h="21600">
                <a:moveTo>
                  <a:pt x="0" y="0"/>
                </a:moveTo>
                <a:lnTo>
                  <a:pt x="301762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2"/>
          <p:cNvSpPr/>
          <p:nvPr/>
        </p:nvSpPr>
        <p:spPr>
          <a:xfrm>
            <a:off x="63000" y="465120"/>
            <a:ext cx="10080000" cy="360"/>
          </a:xfrm>
          <a:custGeom>
            <a:avLst/>
            <a:gdLst/>
            <a:ahLst/>
            <a:cxnLst/>
            <a:rect l="l" t="t" r="r" b="b"/>
            <a:pathLst>
              <a:path w="302410800" h="21600">
                <a:moveTo>
                  <a:pt x="0" y="0"/>
                </a:moveTo>
                <a:lnTo>
                  <a:pt x="302410800" y="21600"/>
                </a:lnTo>
              </a:path>
            </a:pathLst>
          </a:custGeom>
          <a:noFill/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PlaceHolder 3"/>
          <p:cNvSpPr>
            <a:spLocks noGrp="1"/>
          </p:cNvSpPr>
          <p:nvPr>
            <p:ph type="title"/>
          </p:nvPr>
        </p:nvSpPr>
        <p:spPr>
          <a:xfrm>
            <a:off x="7308720" y="92160"/>
            <a:ext cx="2266920" cy="4522680"/>
          </a:xfrm>
          <a:prstGeom prst="rect">
            <a:avLst/>
          </a:prstGeom>
        </p:spPr>
        <p:txBody>
          <a:bodyPr vert="eaVert"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2A6099"/>
                </a:solidFill>
                <a:latin typeface="Arial"/>
              </a:rPr>
              <a:t>Click to edit Master title style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503280" y="92160"/>
            <a:ext cx="6653160" cy="4522680"/>
          </a:xfrm>
          <a:prstGeom prst="rect">
            <a:avLst/>
          </a:prstGeom>
        </p:spPr>
        <p:txBody>
          <a:bodyPr vert="eaVert" lIns="0" tIns="0" rIns="0" bIns="0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Click to edit Master text styles</a:t>
            </a:r>
            <a:endParaRPr lang="en-US" sz="3200" b="0" strike="noStrike" spc="-1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level</a:t>
            </a:r>
            <a:endParaRPr lang="en-US" sz="2400" b="0" strike="noStrike" spc="-1"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level</a:t>
            </a:r>
            <a:endParaRPr lang="en-US" sz="2000" b="0" strike="noStrike" spc="-1"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level</a:t>
            </a:r>
            <a:endParaRPr lang="en-US" sz="1800" b="0" strike="noStrike" spc="-1"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Fifth level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81" name="PlaceHolder 5"/>
          <p:cNvSpPr>
            <a:spLocks noGrp="1"/>
          </p:cNvSpPr>
          <p:nvPr>
            <p:ph type="dt"/>
          </p:nvPr>
        </p:nvSpPr>
        <p:spPr>
          <a:xfrm>
            <a:off x="504000" y="5303520"/>
            <a:ext cx="2056320" cy="252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82" name="PlaceHolder 6"/>
          <p:cNvSpPr>
            <a:spLocks noGrp="1"/>
          </p:cNvSpPr>
          <p:nvPr>
            <p:ph type="ftr"/>
          </p:nvPr>
        </p:nvSpPr>
        <p:spPr>
          <a:xfrm>
            <a:off x="3447360" y="5303520"/>
            <a:ext cx="3044880" cy="25236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83" name="PlaceHolder 7"/>
          <p:cNvSpPr>
            <a:spLocks noGrp="1"/>
          </p:cNvSpPr>
          <p:nvPr>
            <p:ph type="sldNum"/>
          </p:nvPr>
        </p:nvSpPr>
        <p:spPr>
          <a:xfrm>
            <a:off x="7227360" y="5394960"/>
            <a:ext cx="2190960" cy="160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E97D5E9C-662C-46C1-85FE-4BDA7E7827D8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c8.alamy.com%2Fcompfr%2Fpy3pcf%2Fspectre-electromagnetique-science-illustration-diagramme-py3pcf.jpg&amp;imgrefurl=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548640" y="1753791"/>
            <a:ext cx="8640000" cy="14774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b-LU" sz="4800" spc="-1" dirty="0">
                <a:solidFill>
                  <a:srgbClr val="FF0000"/>
                </a:solidFill>
                <a:latin typeface="Times New Roman"/>
              </a:rPr>
              <a:t> </a:t>
            </a:r>
            <a:br>
              <a:rPr lang="lb-LU" sz="4800" spc="-1" dirty="0">
                <a:solidFill>
                  <a:srgbClr val="FF0000"/>
                </a:solidFill>
                <a:latin typeface="Times New Roman"/>
              </a:rPr>
            </a:br>
            <a:r>
              <a:rPr lang="lb-LU" sz="4800" spc="-1" dirty="0">
                <a:solidFill>
                  <a:srgbClr val="FF0000"/>
                </a:solidFill>
                <a:latin typeface="Times New Roman"/>
              </a:rPr>
              <a:t>Das James Webb Weltraum Teleskop (JWST)</a:t>
            </a:r>
          </a:p>
          <a:p>
            <a:pPr algn="ctr">
              <a:lnSpc>
                <a:spcPct val="100000"/>
              </a:lnSpc>
            </a:pPr>
            <a:endParaRPr lang="lb-LU" sz="4800" b="0" strike="noStrike" spc="-1" dirty="0">
              <a:solidFill>
                <a:srgbClr val="FF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FF0000"/>
                </a:solidFill>
                <a:latin typeface="Times New Roman"/>
              </a:rPr>
              <a:t>Dr. Marianne Bausch-Koenig, leidenschaftliche Astrophysikerin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27" name="TextShape 2"/>
          <p:cNvSpPr txBox="1"/>
          <p:nvPr/>
        </p:nvSpPr>
        <p:spPr>
          <a:xfrm>
            <a:off x="6258187" y="5303520"/>
            <a:ext cx="3525893" cy="29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FF"/>
                </a:solidFill>
                <a:latin typeface="Times New Roman"/>
                <a:ea typeface="Noto Sans CJK SC"/>
              </a:rPr>
              <a:t>Dr Marianne Bausch-Koenig, </a:t>
            </a:r>
            <a:r>
              <a:rPr lang="en-US" sz="1400" i="1" spc="-1" dirty="0">
                <a:solidFill>
                  <a:srgbClr val="0000FF"/>
                </a:solidFill>
                <a:latin typeface="Times New Roman"/>
                <a:ea typeface="Noto Sans CJK SC"/>
              </a:rPr>
              <a:t>November</a:t>
            </a:r>
            <a:r>
              <a:rPr lang="en-US" sz="1400" b="0" i="1" strike="noStrike" spc="-1" dirty="0">
                <a:solidFill>
                  <a:srgbClr val="0000FF"/>
                </a:solidFill>
                <a:latin typeface="Times New Roman"/>
                <a:ea typeface="Noto Sans CJK SC"/>
              </a:rPr>
              <a:t> 22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12423-AAC4-C614-7761-E860A9257F45}"/>
              </a:ext>
            </a:extLst>
          </p:cNvPr>
          <p:cNvSpPr txBox="1"/>
          <p:nvPr/>
        </p:nvSpPr>
        <p:spPr>
          <a:xfrm>
            <a:off x="520118" y="58723"/>
            <a:ext cx="752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James Webb </a:t>
            </a:r>
            <a:r>
              <a:rPr lang="fr-LU" dirty="0" err="1">
                <a:solidFill>
                  <a:srgbClr val="0000FF"/>
                </a:solidFill>
              </a:rPr>
              <a:t>Weltraumteleskop</a:t>
            </a:r>
            <a:r>
              <a:rPr lang="fr-LU" dirty="0">
                <a:solidFill>
                  <a:srgbClr val="0000FF"/>
                </a:solidFill>
              </a:rPr>
              <a:t> (NASA, ESA, Canadian </a:t>
            </a:r>
            <a:r>
              <a:rPr lang="fr-LU" dirty="0" err="1">
                <a:solidFill>
                  <a:srgbClr val="0000FF"/>
                </a:solidFill>
              </a:rPr>
              <a:t>Space</a:t>
            </a:r>
            <a:r>
              <a:rPr lang="fr-LU" dirty="0">
                <a:solidFill>
                  <a:srgbClr val="0000FF"/>
                </a:solidFill>
              </a:rPr>
              <a:t> Agency)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D9A7F-1065-F1D5-E81F-E9AFF5C157DE}"/>
              </a:ext>
            </a:extLst>
          </p:cNvPr>
          <p:cNvSpPr txBox="1"/>
          <p:nvPr/>
        </p:nvSpPr>
        <p:spPr>
          <a:xfrm>
            <a:off x="117444" y="528506"/>
            <a:ext cx="917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Primärspiegel</a:t>
            </a:r>
            <a:r>
              <a:rPr lang="fr-LU" dirty="0"/>
              <a:t>: 6,5 m </a:t>
            </a:r>
            <a:r>
              <a:rPr lang="fr-LU" dirty="0" err="1"/>
              <a:t>Diameter</a:t>
            </a:r>
            <a:br>
              <a:rPr lang="fr-LU" dirty="0"/>
            </a:b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4 Instrumente:</a:t>
            </a:r>
            <a:br>
              <a:rPr lang="fr-LU" dirty="0"/>
            </a:br>
            <a:br>
              <a:rPr lang="fr-LU" dirty="0"/>
            </a:br>
            <a:r>
              <a:rPr lang="fr-LU" dirty="0"/>
              <a:t>	- </a:t>
            </a:r>
            <a:r>
              <a:rPr lang="fr-LU" b="1" dirty="0"/>
              <a:t>NIRCAM:</a:t>
            </a:r>
            <a:r>
              <a:rPr lang="fr-LU" dirty="0"/>
              <a:t> 	0,6-5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m, </a:t>
            </a:r>
            <a:r>
              <a:rPr lang="fr-LU" dirty="0" err="1"/>
              <a:t>Nahinfrarotkamera</a:t>
            </a:r>
            <a:br>
              <a:rPr lang="fr-LU" dirty="0"/>
            </a:br>
            <a:r>
              <a:rPr lang="fr-LU" dirty="0"/>
              <a:t>	- </a:t>
            </a:r>
            <a:r>
              <a:rPr lang="fr-LU" b="1" dirty="0"/>
              <a:t>MIRI:</a:t>
            </a:r>
            <a:r>
              <a:rPr lang="fr-LU" dirty="0"/>
              <a:t> 		5-28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m, </a:t>
            </a:r>
            <a:r>
              <a:rPr lang="fr-LU" dirty="0" err="1"/>
              <a:t>Kamera</a:t>
            </a:r>
            <a:r>
              <a:rPr lang="fr-LU" dirty="0"/>
              <a:t> 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Spektroskop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/>
              <a:t>			(T = -267</a:t>
            </a:r>
            <a:r>
              <a:rPr lang="fr-LU" dirty="0">
                <a:sym typeface="Symbol" panose="05050102010706020507" pitchFamily="18" charset="2"/>
              </a:rPr>
              <a:t></a:t>
            </a:r>
            <a:r>
              <a:rPr lang="fr-LU" dirty="0"/>
              <a:t>C </a:t>
            </a:r>
            <a:r>
              <a:rPr lang="fr-LU" dirty="0" err="1"/>
              <a:t>aktive</a:t>
            </a:r>
            <a:r>
              <a:rPr lang="fr-LU" dirty="0"/>
              <a:t> He </a:t>
            </a:r>
            <a:r>
              <a:rPr lang="fr-LU" dirty="0" err="1"/>
              <a:t>Kühlung</a:t>
            </a:r>
            <a:r>
              <a:rPr lang="fr-LU" dirty="0"/>
              <a:t>)</a:t>
            </a:r>
            <a:br>
              <a:rPr lang="fr-LU" dirty="0"/>
            </a:br>
            <a:r>
              <a:rPr lang="fr-LU" dirty="0"/>
              <a:t>	- </a:t>
            </a:r>
            <a:r>
              <a:rPr lang="fr-LU" b="1" dirty="0" err="1"/>
              <a:t>NIRSpec</a:t>
            </a:r>
            <a:r>
              <a:rPr lang="fr-LU" b="1" dirty="0"/>
              <a:t>:	 </a:t>
            </a:r>
            <a:r>
              <a:rPr lang="fr-LU" dirty="0"/>
              <a:t>0,6 – 5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 </a:t>
            </a:r>
            <a:r>
              <a:rPr lang="fr-LU" dirty="0" err="1"/>
              <a:t>haupsächliche</a:t>
            </a:r>
            <a:r>
              <a:rPr lang="fr-LU" dirty="0"/>
              <a:t> </a:t>
            </a:r>
            <a:r>
              <a:rPr lang="fr-LU" dirty="0" err="1"/>
              <a:t>Spektroskopie</a:t>
            </a:r>
            <a:br>
              <a:rPr lang="fr-LU" dirty="0"/>
            </a:br>
            <a:r>
              <a:rPr lang="fr-LU" dirty="0"/>
              <a:t>	- </a:t>
            </a:r>
            <a:r>
              <a:rPr lang="fr-LU" b="1" dirty="0"/>
              <a:t>FGS-NIRISS: 	</a:t>
            </a:r>
            <a:r>
              <a:rPr lang="fr-LU" dirty="0"/>
              <a:t>1,0 – 2.5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m, </a:t>
            </a:r>
            <a:r>
              <a:rPr lang="fr-LU" dirty="0" err="1"/>
              <a:t>Spektroskopie</a:t>
            </a:r>
            <a:r>
              <a:rPr lang="fr-LU" dirty="0"/>
              <a:t> </a:t>
            </a:r>
            <a:r>
              <a:rPr lang="fr-LU" dirty="0" err="1"/>
              <a:t>optimiert</a:t>
            </a:r>
            <a:r>
              <a:rPr lang="fr-LU" dirty="0"/>
              <a:t> </a:t>
            </a:r>
            <a:r>
              <a:rPr lang="fr-LU" dirty="0" err="1"/>
              <a:t>für</a:t>
            </a:r>
            <a:r>
              <a:rPr lang="fr-LU" dirty="0"/>
              <a:t> </a:t>
            </a:r>
            <a:r>
              <a:rPr lang="fr-LU" dirty="0" err="1"/>
              <a:t>Exoplaneten</a:t>
            </a:r>
            <a:br>
              <a:rPr lang="fr-LU" dirty="0"/>
            </a:br>
            <a:r>
              <a:rPr lang="fr-LU" dirty="0"/>
              <a:t>	  		(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Positionierung</a:t>
            </a:r>
            <a:r>
              <a:rPr lang="fr-LU" dirty="0"/>
              <a:t>)</a:t>
            </a:r>
            <a:br>
              <a:rPr lang="fr-LU" dirty="0"/>
            </a:b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1281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17E5E-CDE2-5F02-824D-8A790B5FB9A3}"/>
              </a:ext>
            </a:extLst>
          </p:cNvPr>
          <p:cNvSpPr txBox="1"/>
          <p:nvPr/>
        </p:nvSpPr>
        <p:spPr>
          <a:xfrm>
            <a:off x="520118" y="58723"/>
            <a:ext cx="61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JWST’s</a:t>
            </a:r>
            <a:r>
              <a:rPr lang="fr-LU" dirty="0">
                <a:solidFill>
                  <a:srgbClr val="0000FF"/>
                </a:solidFill>
              </a:rPr>
              <a:t> Instrumente </a:t>
            </a:r>
            <a:r>
              <a:rPr lang="fr-LU" dirty="0" err="1">
                <a:solidFill>
                  <a:srgbClr val="0000FF"/>
                </a:solidFill>
              </a:rPr>
              <a:t>müssen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kalt</a:t>
            </a:r>
            <a:r>
              <a:rPr lang="fr-LU" dirty="0">
                <a:solidFill>
                  <a:srgbClr val="0000FF"/>
                </a:solidFill>
              </a:rPr>
              <a:t> sein:  Lagrange L2 </a:t>
            </a:r>
            <a:r>
              <a:rPr lang="fr-LU" dirty="0" err="1">
                <a:solidFill>
                  <a:srgbClr val="0000FF"/>
                </a:solidFill>
              </a:rPr>
              <a:t>Punkt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EC3B5-FE2D-A0C3-C53D-D450149440F8}"/>
              </a:ext>
            </a:extLst>
          </p:cNvPr>
          <p:cNvSpPr txBox="1"/>
          <p:nvPr/>
        </p:nvSpPr>
        <p:spPr>
          <a:xfrm>
            <a:off x="255864" y="5251238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https://www.alamy.com/stock-photo-infrared-thermal-image-people-walking-the-city-streets-127566227.html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FAD7BE-E1F0-F93B-FC4A-CCC3F554E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" y="651326"/>
            <a:ext cx="2290194" cy="1909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2DC5A-5C5C-5294-7F1A-FC159429B0A1}"/>
              </a:ext>
            </a:extLst>
          </p:cNvPr>
          <p:cNvSpPr txBox="1"/>
          <p:nvPr/>
        </p:nvSpPr>
        <p:spPr>
          <a:xfrm>
            <a:off x="255864" y="5466682"/>
            <a:ext cx="6162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https://upload.wikimedia.org/wikipedia/commons/thumb/1/1f/L2_rendering_de.jpg/1024px-L2_rendering_de.jpg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C773-CF0E-EAA9-49EF-A0373C43F14A}"/>
              </a:ext>
            </a:extLst>
          </p:cNvPr>
          <p:cNvSpPr txBox="1"/>
          <p:nvPr/>
        </p:nvSpPr>
        <p:spPr>
          <a:xfrm>
            <a:off x="2793533" y="729155"/>
            <a:ext cx="7031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L2:      </a:t>
            </a:r>
            <a:r>
              <a:rPr lang="fr-LU" i="1" dirty="0" err="1">
                <a:solidFill>
                  <a:srgbClr val="00B0F0"/>
                </a:solidFill>
              </a:rPr>
              <a:t>Anziehungskraft</a:t>
            </a:r>
            <a:r>
              <a:rPr lang="fr-LU" i="1" dirty="0">
                <a:solidFill>
                  <a:srgbClr val="00B0F0"/>
                </a:solidFill>
              </a:rPr>
              <a:t> von </a:t>
            </a:r>
            <a:r>
              <a:rPr lang="fr-LU" i="1" dirty="0" err="1">
                <a:solidFill>
                  <a:srgbClr val="00B0F0"/>
                </a:solidFill>
              </a:rPr>
              <a:t>Erde</a:t>
            </a:r>
            <a:r>
              <a:rPr lang="fr-LU" i="1" dirty="0">
                <a:solidFill>
                  <a:srgbClr val="00B0F0"/>
                </a:solidFill>
              </a:rPr>
              <a:t> </a:t>
            </a:r>
            <a:r>
              <a:rPr lang="fr-LU" i="1" dirty="0" err="1">
                <a:solidFill>
                  <a:srgbClr val="00B0F0"/>
                </a:solidFill>
              </a:rPr>
              <a:t>und</a:t>
            </a:r>
            <a:r>
              <a:rPr lang="fr-LU" i="1" dirty="0">
                <a:solidFill>
                  <a:srgbClr val="00B0F0"/>
                </a:solidFill>
              </a:rPr>
              <a:t> Sonne = </a:t>
            </a:r>
            <a:r>
              <a:rPr lang="fr-LU" i="1" dirty="0" err="1">
                <a:solidFill>
                  <a:srgbClr val="00B0F0"/>
                </a:solidFill>
              </a:rPr>
              <a:t>Fliehkraft</a:t>
            </a:r>
            <a:br>
              <a:rPr lang="fr-LU" i="1" dirty="0">
                <a:solidFill>
                  <a:srgbClr val="00B0F0"/>
                </a:solidFill>
              </a:rPr>
            </a:br>
            <a:br>
              <a:rPr lang="fr-LU" i="1" dirty="0">
                <a:solidFill>
                  <a:srgbClr val="00B0F0"/>
                </a:solidFill>
              </a:rPr>
            </a:br>
            <a:r>
              <a:rPr lang="fr-LU" i="1" dirty="0">
                <a:sym typeface="Symbol" panose="05050102010706020507" pitchFamily="18" charset="2"/>
              </a:rPr>
              <a:t> </a:t>
            </a:r>
            <a:r>
              <a:rPr lang="fr-LU" dirty="0" err="1"/>
              <a:t>Minimaler</a:t>
            </a:r>
            <a:r>
              <a:rPr lang="fr-LU" dirty="0"/>
              <a:t> </a:t>
            </a:r>
            <a:r>
              <a:rPr lang="fr-LU" dirty="0" err="1"/>
              <a:t>Treibstoffverbrauch</a:t>
            </a:r>
            <a:br>
              <a:rPr lang="fr-LU" dirty="0"/>
            </a:b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L2 </a:t>
            </a:r>
            <a:r>
              <a:rPr lang="fr-LU" dirty="0" err="1"/>
              <a:t>dreht</a:t>
            </a:r>
            <a:r>
              <a:rPr lang="fr-LU" dirty="0"/>
              <a:t> mit der </a:t>
            </a:r>
            <a:r>
              <a:rPr lang="fr-LU" dirty="0" err="1"/>
              <a:t>Erde</a:t>
            </a:r>
            <a:r>
              <a:rPr lang="fr-LU" dirty="0"/>
              <a:t> um die Sonne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6F652-2922-290B-03B8-BD69CC2274E7}"/>
              </a:ext>
            </a:extLst>
          </p:cNvPr>
          <p:cNvSpPr txBox="1"/>
          <p:nvPr/>
        </p:nvSpPr>
        <p:spPr>
          <a:xfrm>
            <a:off x="255863" y="2764924"/>
            <a:ext cx="95688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James </a:t>
            </a:r>
            <a:r>
              <a:rPr lang="fr-LU" dirty="0" err="1"/>
              <a:t>Webb’s</a:t>
            </a:r>
            <a:r>
              <a:rPr lang="fr-LU" dirty="0"/>
              <a:t> </a:t>
            </a:r>
            <a:r>
              <a:rPr lang="fr-LU" dirty="0" err="1"/>
              <a:t>Solarmodule</a:t>
            </a:r>
            <a:r>
              <a:rPr lang="fr-LU" dirty="0"/>
              <a:t> </a:t>
            </a:r>
            <a:r>
              <a:rPr lang="fr-LU" dirty="0" err="1"/>
              <a:t>brauchen</a:t>
            </a:r>
            <a:r>
              <a:rPr lang="fr-LU" dirty="0"/>
              <a:t> aber Sonne – JWST </a:t>
            </a:r>
            <a:r>
              <a:rPr lang="fr-LU" dirty="0" err="1"/>
              <a:t>zieht</a:t>
            </a:r>
            <a:r>
              <a:rPr lang="fr-LU" dirty="0"/>
              <a:t> « </a:t>
            </a:r>
            <a:r>
              <a:rPr lang="fr-LU" dirty="0" err="1"/>
              <a:t>kraftfreie</a:t>
            </a:r>
            <a:r>
              <a:rPr lang="fr-LU" dirty="0"/>
              <a:t> » </a:t>
            </a:r>
            <a:r>
              <a:rPr lang="fr-LU" dirty="0" err="1"/>
              <a:t>Kreise</a:t>
            </a:r>
            <a:r>
              <a:rPr lang="fr-LU" dirty="0"/>
              <a:t> um L2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Distanz</a:t>
            </a:r>
            <a:r>
              <a:rPr lang="fr-LU" dirty="0"/>
              <a:t> L2 – </a:t>
            </a:r>
            <a:r>
              <a:rPr lang="fr-LU" dirty="0" err="1"/>
              <a:t>Erde</a:t>
            </a:r>
            <a:r>
              <a:rPr lang="fr-LU" dirty="0"/>
              <a:t>: 1.5 </a:t>
            </a:r>
            <a:r>
              <a:rPr lang="fr-LU" dirty="0" err="1"/>
              <a:t>Millionen</a:t>
            </a:r>
            <a:r>
              <a:rPr lang="fr-LU" dirty="0"/>
              <a:t> km </a:t>
            </a:r>
            <a:r>
              <a:rPr lang="fr-LU" i="1" dirty="0">
                <a:sym typeface="Symbol" panose="05050102010706020507" pitchFamily="18" charset="2"/>
              </a:rPr>
              <a:t>  </a:t>
            </a:r>
            <a:r>
              <a:rPr lang="fr-LU" i="1" dirty="0" err="1">
                <a:sym typeface="Symbol" panose="05050102010706020507" pitchFamily="18" charset="2"/>
              </a:rPr>
              <a:t>keine</a:t>
            </a:r>
            <a:r>
              <a:rPr lang="fr-LU" i="1" dirty="0">
                <a:sym typeface="Symbol" panose="05050102010706020507" pitchFamily="18" charset="2"/>
              </a:rPr>
              <a:t> </a:t>
            </a:r>
            <a:r>
              <a:rPr lang="fr-LU" i="1" dirty="0" err="1">
                <a:sym typeface="Symbol" panose="05050102010706020507" pitchFamily="18" charset="2"/>
              </a:rPr>
              <a:t>Reparaturmöglichkeiten</a:t>
            </a:r>
            <a:br>
              <a:rPr lang="fr-LU" i="1" dirty="0">
                <a:sym typeface="Symbol" panose="05050102010706020507" pitchFamily="18" charset="2"/>
              </a:rPr>
            </a:br>
            <a:r>
              <a:rPr lang="fr-LU" dirty="0">
                <a:sym typeface="Symbol" panose="05050102010706020507" pitchFamily="18" charset="2"/>
              </a:rPr>
              <a:t>aber: Docking Ring </a:t>
            </a:r>
            <a:r>
              <a:rPr lang="fr-LU" dirty="0" err="1">
                <a:sym typeface="Symbol" panose="05050102010706020507" pitchFamily="18" charset="2"/>
              </a:rPr>
              <a:t>falls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später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noch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ein</a:t>
            </a:r>
            <a:r>
              <a:rPr lang="fr-LU" dirty="0">
                <a:sym typeface="Symbol" panose="05050102010706020507" pitchFamily="18" charset="2"/>
              </a:rPr>
              <a:t> Instrument </a:t>
            </a:r>
            <a:r>
              <a:rPr lang="fr-LU" dirty="0" err="1">
                <a:sym typeface="Symbol" panose="05050102010706020507" pitchFamily="18" charset="2"/>
              </a:rPr>
              <a:t>dazu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kommt</a:t>
            </a:r>
            <a:r>
              <a:rPr lang="fr-L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0014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17E5E-CDE2-5F02-824D-8A790B5FB9A3}"/>
              </a:ext>
            </a:extLst>
          </p:cNvPr>
          <p:cNvSpPr txBox="1"/>
          <p:nvPr/>
        </p:nvSpPr>
        <p:spPr>
          <a:xfrm>
            <a:off x="578840" y="47059"/>
            <a:ext cx="13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Temperatur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C266C-D3AE-34CD-54B5-F4A084FBF8E7}"/>
              </a:ext>
            </a:extLst>
          </p:cNvPr>
          <p:cNvSpPr txBox="1"/>
          <p:nvPr/>
        </p:nvSpPr>
        <p:spPr>
          <a:xfrm>
            <a:off x="432033" y="679049"/>
            <a:ext cx="8670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JWST </a:t>
            </a:r>
            <a:r>
              <a:rPr lang="fr-LU" dirty="0" err="1"/>
              <a:t>analysiert</a:t>
            </a:r>
            <a:r>
              <a:rPr lang="fr-LU" dirty="0"/>
              <a:t> die </a:t>
            </a:r>
            <a:r>
              <a:rPr lang="fr-LU" dirty="0" err="1"/>
              <a:t>sehr</a:t>
            </a:r>
            <a:r>
              <a:rPr lang="fr-LU" dirty="0"/>
              <a:t> </a:t>
            </a:r>
            <a:r>
              <a:rPr lang="fr-LU" dirty="0" err="1"/>
              <a:t>schwache</a:t>
            </a:r>
            <a:r>
              <a:rPr lang="fr-LU" dirty="0"/>
              <a:t> </a:t>
            </a:r>
            <a:r>
              <a:rPr lang="fr-LU" dirty="0" err="1"/>
              <a:t>Infrarot</a:t>
            </a:r>
            <a:r>
              <a:rPr lang="fr-LU" dirty="0"/>
              <a:t> </a:t>
            </a:r>
            <a:r>
              <a:rPr lang="fr-LU" dirty="0" err="1"/>
              <a:t>Strahlung</a:t>
            </a:r>
            <a:r>
              <a:rPr lang="fr-LU" dirty="0"/>
              <a:t> von </a:t>
            </a:r>
            <a:r>
              <a:rPr lang="fr-LU" dirty="0" err="1"/>
              <a:t>fernen</a:t>
            </a:r>
            <a:r>
              <a:rPr lang="fr-LU" dirty="0"/>
              <a:t> </a:t>
            </a:r>
            <a:r>
              <a:rPr lang="fr-LU" dirty="0" err="1"/>
              <a:t>Galaxien</a:t>
            </a:r>
            <a:endParaRPr lang="fr-LU" dirty="0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3DFB6AA-E09A-0BC5-66C3-AC32BC9A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43" y="1271491"/>
            <a:ext cx="2254983" cy="165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0EC3B5-FE2D-A0C3-C53D-D450149440F8}"/>
              </a:ext>
            </a:extLst>
          </p:cNvPr>
          <p:cNvSpPr txBox="1"/>
          <p:nvPr/>
        </p:nvSpPr>
        <p:spPr>
          <a:xfrm>
            <a:off x="255864" y="5251238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https://www.alamy.com/stock-photo-infrared-thermal-image-people-walking-the-city-streets-127566227.html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2DC5A-5C5C-5294-7F1A-FC159429B0A1}"/>
              </a:ext>
            </a:extLst>
          </p:cNvPr>
          <p:cNvSpPr txBox="1"/>
          <p:nvPr/>
        </p:nvSpPr>
        <p:spPr>
          <a:xfrm>
            <a:off x="255864" y="5466682"/>
            <a:ext cx="6162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https://upload.wikimedia.org/wikipedia/commons/thumb/1/1f/L2_rendering_de.jpg/1024px-L2_rendering_de.jpg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EBFA0-6C58-9D6B-CE47-20CA247E0AAC}"/>
              </a:ext>
            </a:extLst>
          </p:cNvPr>
          <p:cNvSpPr txBox="1"/>
          <p:nvPr/>
        </p:nvSpPr>
        <p:spPr>
          <a:xfrm>
            <a:off x="765495" y="1679128"/>
            <a:ext cx="405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dirty="0" err="1">
                <a:solidFill>
                  <a:srgbClr val="FF0000"/>
                </a:solidFill>
              </a:rPr>
              <a:t>Infrarot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Strahlung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ist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Hitzestrahlung</a:t>
            </a:r>
            <a:endParaRPr lang="fr-L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A41B8-7D17-B27F-8ED3-5C5B5C12362B}"/>
              </a:ext>
            </a:extLst>
          </p:cNvPr>
          <p:cNvSpPr txBox="1"/>
          <p:nvPr/>
        </p:nvSpPr>
        <p:spPr>
          <a:xfrm>
            <a:off x="432033" y="3281857"/>
            <a:ext cx="93495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dirty="0" err="1">
                <a:sym typeface="Symbol" panose="05050102010706020507" pitchFamily="18" charset="2"/>
              </a:rPr>
              <a:t>Hitzeschild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schirmt</a:t>
            </a:r>
            <a:r>
              <a:rPr lang="fr-LU" dirty="0">
                <a:sym typeface="Symbol" panose="05050102010706020507" pitchFamily="18" charset="2"/>
              </a:rPr>
              <a:t> die Instrumente ab:</a:t>
            </a:r>
            <a:br>
              <a:rPr lang="fr-LU" dirty="0">
                <a:sym typeface="Symbol" panose="05050102010706020507" pitchFamily="18" charset="2"/>
              </a:rPr>
            </a:br>
            <a:r>
              <a:rPr lang="fr-LU" dirty="0">
                <a:sym typeface="Symbol" panose="05050102010706020507" pitchFamily="18" charset="2"/>
              </a:rPr>
              <a:t>- vor der </a:t>
            </a:r>
            <a:r>
              <a:rPr lang="fr-LU" dirty="0" err="1">
                <a:sym typeface="Symbol" panose="05050102010706020507" pitchFamily="18" charset="2"/>
              </a:rPr>
              <a:t>Reststrahlung</a:t>
            </a:r>
            <a:r>
              <a:rPr lang="fr-LU" dirty="0">
                <a:sym typeface="Symbol" panose="05050102010706020507" pitchFamily="18" charset="2"/>
              </a:rPr>
              <a:t> von </a:t>
            </a:r>
            <a:r>
              <a:rPr lang="fr-LU" dirty="0" err="1">
                <a:sym typeface="Symbol" panose="05050102010706020507" pitchFamily="18" charset="2"/>
              </a:rPr>
              <a:t>Erde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und</a:t>
            </a:r>
            <a:r>
              <a:rPr lang="fr-LU" dirty="0">
                <a:sym typeface="Symbol" panose="05050102010706020507" pitchFamily="18" charset="2"/>
              </a:rPr>
              <a:t> Sonne</a:t>
            </a:r>
          </a:p>
          <a:p>
            <a:r>
              <a:rPr lang="fr-LU" dirty="0">
                <a:sym typeface="Symbol" panose="05050102010706020507" pitchFamily="18" charset="2"/>
              </a:rPr>
              <a:t>- vor der </a:t>
            </a:r>
            <a:r>
              <a:rPr lang="fr-LU" dirty="0" err="1">
                <a:sym typeface="Symbol" panose="05050102010706020507" pitchFamily="18" charset="2"/>
              </a:rPr>
              <a:t>Strahlung</a:t>
            </a:r>
            <a:r>
              <a:rPr lang="fr-LU" dirty="0">
                <a:sym typeface="Symbol" panose="05050102010706020507" pitchFamily="18" charset="2"/>
              </a:rPr>
              <a:t> seiner </a:t>
            </a:r>
            <a:r>
              <a:rPr lang="fr-LU" dirty="0" err="1">
                <a:sym typeface="Symbol" panose="05050102010706020507" pitchFamily="18" charset="2"/>
              </a:rPr>
              <a:t>eigenen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Elektronik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und</a:t>
            </a:r>
            <a:r>
              <a:rPr lang="fr-LU" dirty="0">
                <a:sym typeface="Symbol" panose="05050102010706020507" pitchFamily="18" charset="2"/>
              </a:rPr>
              <a:t> Batterie</a:t>
            </a:r>
          </a:p>
          <a:p>
            <a:endParaRPr lang="fr-LU" dirty="0">
              <a:sym typeface="Symbol" panose="05050102010706020507" pitchFamily="18" charset="2"/>
            </a:endParaRPr>
          </a:p>
          <a:p>
            <a:r>
              <a:rPr lang="fr-LU" dirty="0" err="1">
                <a:sym typeface="Symbol" panose="05050102010706020507" pitchFamily="18" charset="2"/>
              </a:rPr>
              <a:t>Sonnenseite</a:t>
            </a:r>
            <a:r>
              <a:rPr lang="fr-LU" dirty="0">
                <a:sym typeface="Symbol" panose="05050102010706020507" pitchFamily="18" charset="2"/>
              </a:rPr>
              <a:t> von </a:t>
            </a:r>
            <a:r>
              <a:rPr lang="fr-LU" dirty="0" err="1">
                <a:sym typeface="Symbol" panose="05050102010706020507" pitchFamily="18" charset="2"/>
              </a:rPr>
              <a:t>Hitzeschild</a:t>
            </a:r>
            <a:r>
              <a:rPr lang="fr-LU" dirty="0">
                <a:sym typeface="Symbol" panose="05050102010706020507" pitchFamily="18" charset="2"/>
              </a:rPr>
              <a:t>  +20C</a:t>
            </a:r>
          </a:p>
          <a:p>
            <a:r>
              <a:rPr lang="fr-LU" dirty="0">
                <a:sym typeface="Symbol" panose="05050102010706020507" pitchFamily="18" charset="2"/>
              </a:rPr>
              <a:t>                          Instrumente  -223C  / MIRI -267C (</a:t>
            </a:r>
            <a:r>
              <a:rPr lang="fr-LU" dirty="0" err="1">
                <a:sym typeface="Symbol" panose="05050102010706020507" pitchFamily="18" charset="2"/>
              </a:rPr>
              <a:t>aktive</a:t>
            </a:r>
            <a:r>
              <a:rPr lang="fr-LU" dirty="0">
                <a:sym typeface="Symbol" panose="05050102010706020507" pitchFamily="18" charset="2"/>
              </a:rPr>
              <a:t> He </a:t>
            </a:r>
            <a:r>
              <a:rPr lang="fr-LU" dirty="0" err="1">
                <a:sym typeface="Symbol" panose="05050102010706020507" pitchFamily="18" charset="2"/>
              </a:rPr>
              <a:t>Kühlung</a:t>
            </a:r>
            <a:r>
              <a:rPr lang="fr-LU" dirty="0">
                <a:sym typeface="Symbol" panose="05050102010706020507" pitchFamily="18" charset="2"/>
              </a:rPr>
              <a:t>)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7126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neycomb, outdoor object, yellow&#10;&#10;Description automatically generated">
            <a:extLst>
              <a:ext uri="{FF2B5EF4-FFF2-40B4-BE49-F238E27FC236}">
                <a16:creationId xmlns:a16="http://schemas.microsoft.com/office/drawing/2014/main" id="{F65897A1-8D6A-CECB-75AE-4224526CE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38" y="1023457"/>
            <a:ext cx="5135456" cy="342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43104-835F-0E57-8811-1902D123DF9F}"/>
              </a:ext>
            </a:extLst>
          </p:cNvPr>
          <p:cNvSpPr txBox="1"/>
          <p:nvPr/>
        </p:nvSpPr>
        <p:spPr>
          <a:xfrm>
            <a:off x="541090" y="5238574"/>
            <a:ext cx="83009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https://upload.wikimedia.org/wikipedia/commons/thumb/1/1d/JWST-HST-primary-mirrors_de.svg/1280px-JWST-HST-primary-mirrors_de.svg.png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3B3E3-12C8-B0EF-F97D-AA696F386780}"/>
              </a:ext>
            </a:extLst>
          </p:cNvPr>
          <p:cNvSpPr txBox="1"/>
          <p:nvPr/>
        </p:nvSpPr>
        <p:spPr>
          <a:xfrm>
            <a:off x="520118" y="58723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Primärspiegel</a:t>
            </a:r>
            <a:r>
              <a:rPr lang="fr-LU" dirty="0">
                <a:solidFill>
                  <a:srgbClr val="0000FF"/>
                </a:solidFill>
              </a:rPr>
              <a:t>: </a:t>
            </a:r>
            <a:r>
              <a:rPr lang="fr-LU" dirty="0" err="1">
                <a:solidFill>
                  <a:srgbClr val="0000FF"/>
                </a:solidFill>
              </a:rPr>
              <a:t>Vergleich</a:t>
            </a:r>
            <a:r>
              <a:rPr lang="fr-LU" dirty="0">
                <a:solidFill>
                  <a:srgbClr val="0000FF"/>
                </a:solidFill>
              </a:rPr>
              <a:t> Hubble - JWST</a:t>
            </a:r>
          </a:p>
        </p:txBody>
      </p:sp>
    </p:spTree>
    <p:extLst>
      <p:ext uri="{BB962C8B-B14F-4D97-AF65-F5344CB8AC3E}">
        <p14:creationId xmlns:p14="http://schemas.microsoft.com/office/powerpoint/2010/main" val="26190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49438B0-41DC-28E6-34F0-EC3EF684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2" y="1594578"/>
            <a:ext cx="3143250" cy="2095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1D073-E42B-9352-6523-51082DC437B4}"/>
              </a:ext>
            </a:extLst>
          </p:cNvPr>
          <p:cNvSpPr txBox="1"/>
          <p:nvPr/>
        </p:nvSpPr>
        <p:spPr>
          <a:xfrm>
            <a:off x="113252" y="5221796"/>
            <a:ext cx="50753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https://upload.wikimedia.org/wikipedia/commons/thumb/d/d9/James_Webb_telescope_sunshield.jpg/330px-James_Webb_telescope_sunshield.jpg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62D9E-6C0D-0EFE-0676-25E1B6A1DB51}"/>
              </a:ext>
            </a:extLst>
          </p:cNvPr>
          <p:cNvSpPr txBox="1"/>
          <p:nvPr/>
        </p:nvSpPr>
        <p:spPr>
          <a:xfrm>
            <a:off x="5368954" y="1736521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/>
              <a:t>Video</a:t>
            </a:r>
            <a:r>
              <a:rPr lang="fr-LU" dirty="0"/>
              <a:t>: </a:t>
            </a:r>
            <a:r>
              <a:rPr lang="fr-LU" dirty="0" err="1"/>
              <a:t>Entfaltung</a:t>
            </a:r>
            <a:r>
              <a:rPr lang="fr-LU" dirty="0"/>
              <a:t> des </a:t>
            </a:r>
            <a:r>
              <a:rPr lang="fr-LU" dirty="0" err="1"/>
              <a:t>Hitzeschilds</a:t>
            </a:r>
            <a:endParaRPr lang="fr-L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CC1E4-8BEB-DDA2-E0B2-1FC51A4CCF45}"/>
              </a:ext>
            </a:extLst>
          </p:cNvPr>
          <p:cNvSpPr txBox="1"/>
          <p:nvPr/>
        </p:nvSpPr>
        <p:spPr>
          <a:xfrm>
            <a:off x="520118" y="587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Hitzeschild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C2A5F3-9B7A-97BA-53C4-852A1128379E}"/>
              </a:ext>
            </a:extLst>
          </p:cNvPr>
          <p:cNvSpPr txBox="1"/>
          <p:nvPr/>
        </p:nvSpPr>
        <p:spPr>
          <a:xfrm>
            <a:off x="973123" y="109056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/>
              <a:t>Zusammengefaltet</a:t>
            </a:r>
            <a:endParaRPr lang="fr-L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4CA61-3B66-4E38-BE89-A408C848ABD1}"/>
              </a:ext>
            </a:extLst>
          </p:cNvPr>
          <p:cNvSpPr txBox="1"/>
          <p:nvPr/>
        </p:nvSpPr>
        <p:spPr>
          <a:xfrm>
            <a:off x="5188590" y="3053593"/>
            <a:ext cx="366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400" dirty="0">
                <a:solidFill>
                  <a:srgbClr val="FF0000"/>
                </a:solidFill>
              </a:rPr>
              <a:t>JWST START 25.12.2021</a:t>
            </a:r>
          </a:p>
        </p:txBody>
      </p:sp>
    </p:spTree>
    <p:extLst>
      <p:ext uri="{BB962C8B-B14F-4D97-AF65-F5344CB8AC3E}">
        <p14:creationId xmlns:p14="http://schemas.microsoft.com/office/powerpoint/2010/main" val="321455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37C8F-9EE5-56FB-14FF-DCCBAC07D40D}"/>
              </a:ext>
            </a:extLst>
          </p:cNvPr>
          <p:cNvSpPr txBox="1"/>
          <p:nvPr/>
        </p:nvSpPr>
        <p:spPr>
          <a:xfrm>
            <a:off x="520118" y="58723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Mai-Juni 2022: </a:t>
            </a:r>
            <a:r>
              <a:rPr lang="fr-LU" dirty="0" err="1">
                <a:solidFill>
                  <a:srgbClr val="0000FF"/>
                </a:solidFill>
              </a:rPr>
              <a:t>Justierung</a:t>
            </a:r>
            <a:r>
              <a:rPr lang="fr-LU" dirty="0">
                <a:solidFill>
                  <a:srgbClr val="0000FF"/>
                </a:solidFill>
              </a:rPr>
              <a:t> der Instrument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A0C8215-2930-77DF-BA3C-4BE3096A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3" y="577734"/>
            <a:ext cx="8128418" cy="45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2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TextShape 1"/>
          <p:cNvSpPr txBox="1"/>
          <p:nvPr/>
        </p:nvSpPr>
        <p:spPr>
          <a:xfrm>
            <a:off x="548640" y="1753791"/>
            <a:ext cx="8640000" cy="147744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b-LU" sz="4800" spc="-1" dirty="0">
                <a:solidFill>
                  <a:srgbClr val="FF0000"/>
                </a:solidFill>
                <a:latin typeface="Times New Roman"/>
              </a:rPr>
              <a:t> Die Missionen vom JWST</a:t>
            </a:r>
            <a:endParaRPr lang="en-US" sz="20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27" name="TextShape 2"/>
          <p:cNvSpPr txBox="1"/>
          <p:nvPr/>
        </p:nvSpPr>
        <p:spPr>
          <a:xfrm>
            <a:off x="6258187" y="5303520"/>
            <a:ext cx="3525893" cy="29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FF"/>
                </a:solidFill>
                <a:latin typeface="Times New Roman"/>
                <a:ea typeface="Noto Sans CJK SC"/>
              </a:rPr>
              <a:t>Dr Marianne Bausch-Koenig, </a:t>
            </a:r>
            <a:r>
              <a:rPr lang="en-US" sz="1400" i="1" spc="-1" dirty="0">
                <a:solidFill>
                  <a:srgbClr val="0000FF"/>
                </a:solidFill>
                <a:latin typeface="Times New Roman"/>
                <a:ea typeface="Noto Sans CJK SC"/>
              </a:rPr>
              <a:t>November</a:t>
            </a:r>
            <a:r>
              <a:rPr lang="en-US" sz="1400" b="0" i="1" strike="noStrike" spc="-1" dirty="0">
                <a:solidFill>
                  <a:srgbClr val="0000FF"/>
                </a:solidFill>
                <a:latin typeface="Times New Roman"/>
                <a:ea typeface="Noto Sans CJK SC"/>
              </a:rPr>
              <a:t> 22</a:t>
            </a:r>
            <a:endParaRPr lang="en-US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8C04D-259B-F0AB-C770-95ECFBE5439E}"/>
              </a:ext>
            </a:extLst>
          </p:cNvPr>
          <p:cNvSpPr txBox="1"/>
          <p:nvPr/>
        </p:nvSpPr>
        <p:spPr>
          <a:xfrm>
            <a:off x="520118" y="5872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Übersicht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D3A1-80F3-DC42-7BB0-99D665D6182F}"/>
              </a:ext>
            </a:extLst>
          </p:cNvPr>
          <p:cNvSpPr txBox="1"/>
          <p:nvPr/>
        </p:nvSpPr>
        <p:spPr>
          <a:xfrm>
            <a:off x="520118" y="963978"/>
            <a:ext cx="84980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dirty="0" err="1">
                <a:solidFill>
                  <a:srgbClr val="FF0000"/>
                </a:solidFill>
              </a:rPr>
              <a:t>Das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frühe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Universum</a:t>
            </a:r>
            <a:br>
              <a:rPr lang="fr-LU" dirty="0">
                <a:solidFill>
                  <a:srgbClr val="FF0000"/>
                </a:solidFill>
              </a:rPr>
            </a:br>
            <a:r>
              <a:rPr lang="fr-LU" dirty="0">
                <a:solidFill>
                  <a:srgbClr val="FF0000"/>
                </a:solidFill>
              </a:rPr>
              <a:t>	</a:t>
            </a:r>
            <a:r>
              <a:rPr lang="fr-LU" dirty="0" err="1">
                <a:solidFill>
                  <a:srgbClr val="FF0000"/>
                </a:solidFill>
              </a:rPr>
              <a:t>Erste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Objekte</a:t>
            </a:r>
            <a:r>
              <a:rPr lang="fr-LU" dirty="0">
                <a:solidFill>
                  <a:srgbClr val="FF0000"/>
                </a:solidFill>
              </a:rPr>
              <a:t> vor 13.5 </a:t>
            </a:r>
            <a:r>
              <a:rPr lang="fr-LU" dirty="0" err="1">
                <a:solidFill>
                  <a:srgbClr val="FF0000"/>
                </a:solidFill>
              </a:rPr>
              <a:t>Milliarden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Jahren</a:t>
            </a:r>
            <a:br>
              <a:rPr lang="fr-LU" dirty="0">
                <a:solidFill>
                  <a:srgbClr val="FF0000"/>
                </a:solidFill>
              </a:rPr>
            </a:br>
            <a:r>
              <a:rPr lang="fr-LU" dirty="0">
                <a:solidFill>
                  <a:srgbClr val="FF0000"/>
                </a:solidFill>
              </a:rPr>
              <a:t>	</a:t>
            </a:r>
            <a:r>
              <a:rPr lang="fr-LU" dirty="0" err="1">
                <a:solidFill>
                  <a:srgbClr val="FF0000"/>
                </a:solidFill>
              </a:rPr>
              <a:t>Strukturbildung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im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Universum</a:t>
            </a:r>
            <a:r>
              <a:rPr lang="fr-LU" dirty="0">
                <a:solidFill>
                  <a:srgbClr val="FF0000"/>
                </a:solidFill>
              </a:rPr>
              <a:t> </a:t>
            </a:r>
            <a:br>
              <a:rPr lang="fr-LU" dirty="0">
                <a:solidFill>
                  <a:srgbClr val="FF0000"/>
                </a:solidFill>
              </a:rPr>
            </a:br>
            <a:r>
              <a:rPr lang="fr-LU" dirty="0">
                <a:solidFill>
                  <a:srgbClr val="FF0000"/>
                </a:solidFill>
              </a:rPr>
              <a:t>	</a:t>
            </a:r>
            <a:r>
              <a:rPr lang="fr-LU" dirty="0" err="1">
                <a:solidFill>
                  <a:srgbClr val="FF0000"/>
                </a:solidFill>
              </a:rPr>
              <a:t>Einfluss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Dunkle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Materie</a:t>
            </a:r>
            <a:r>
              <a:rPr lang="fr-LU" dirty="0">
                <a:solidFill>
                  <a:srgbClr val="FF0000"/>
                </a:solidFill>
              </a:rPr>
              <a:t>, </a:t>
            </a:r>
            <a:r>
              <a:rPr lang="fr-LU" dirty="0" err="1">
                <a:solidFill>
                  <a:srgbClr val="FF0000"/>
                </a:solidFill>
              </a:rPr>
              <a:t>Dunkle</a:t>
            </a:r>
            <a:r>
              <a:rPr lang="fr-LU" dirty="0">
                <a:solidFill>
                  <a:srgbClr val="FF0000"/>
                </a:solidFill>
              </a:rPr>
              <a:t> Energie</a:t>
            </a:r>
            <a:br>
              <a:rPr lang="fr-LU" dirty="0">
                <a:solidFill>
                  <a:srgbClr val="FF0000"/>
                </a:solidFill>
              </a:rPr>
            </a:br>
            <a:endParaRPr lang="fr-LU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dirty="0" err="1"/>
              <a:t>Entwicklung</a:t>
            </a:r>
            <a:r>
              <a:rPr lang="fr-LU" dirty="0"/>
              <a:t> von </a:t>
            </a:r>
            <a:r>
              <a:rPr lang="fr-LU" dirty="0" err="1"/>
              <a:t>Galaxien</a:t>
            </a:r>
            <a:r>
              <a:rPr lang="fr-LU" dirty="0"/>
              <a:t>, </a:t>
            </a:r>
            <a:r>
              <a:rPr lang="fr-LU" dirty="0" err="1"/>
              <a:t>Schwarzen</a:t>
            </a:r>
            <a:r>
              <a:rPr lang="fr-LU" dirty="0"/>
              <a:t> </a:t>
            </a:r>
            <a:r>
              <a:rPr lang="fr-LU" dirty="0" err="1"/>
              <a:t>Löchern</a:t>
            </a:r>
            <a:r>
              <a:rPr lang="fr-LU" dirty="0"/>
              <a:t>, </a:t>
            </a:r>
            <a:r>
              <a:rPr lang="fr-LU" dirty="0" err="1"/>
              <a:t>Sternen</a:t>
            </a:r>
            <a:br>
              <a:rPr lang="fr-LU" dirty="0"/>
            </a:br>
            <a:endParaRPr lang="fr-L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dirty="0" err="1">
                <a:solidFill>
                  <a:srgbClr val="FF0000"/>
                </a:solidFill>
              </a:rPr>
              <a:t>Exoplaneten</a:t>
            </a:r>
            <a:br>
              <a:rPr lang="fr-LU" dirty="0"/>
            </a:br>
            <a:endParaRPr lang="fr-L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dirty="0" err="1"/>
              <a:t>Interstellare</a:t>
            </a:r>
            <a:r>
              <a:rPr lang="fr-LU" dirty="0"/>
              <a:t> </a:t>
            </a:r>
            <a:r>
              <a:rPr lang="fr-LU" dirty="0" err="1"/>
              <a:t>Objekte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66548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04C43A-0E39-256C-81BF-3A3038D45526}"/>
              </a:ext>
            </a:extLst>
          </p:cNvPr>
          <p:cNvSpPr txBox="1"/>
          <p:nvPr/>
        </p:nvSpPr>
        <p:spPr>
          <a:xfrm>
            <a:off x="520118" y="5872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Das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frühe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Universum</a:t>
            </a:r>
            <a:endParaRPr lang="fr-LU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EDDD33-3271-126B-0BA1-472D3C504A2F}"/>
              </a:ext>
            </a:extLst>
          </p:cNvPr>
          <p:cNvCxnSpPr>
            <a:cxnSpLocks/>
          </p:cNvCxnSpPr>
          <p:nvPr/>
        </p:nvCxnSpPr>
        <p:spPr>
          <a:xfrm>
            <a:off x="3223964" y="612396"/>
            <a:ext cx="18163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B416FAC-7BDB-3D70-D53A-527CA107C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4" y="759528"/>
            <a:ext cx="4432200" cy="41514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D3A7FB-3D4B-F34A-4B29-E43E2BBB7FB8}"/>
              </a:ext>
            </a:extLst>
          </p:cNvPr>
          <p:cNvSpPr txBox="1"/>
          <p:nvPr/>
        </p:nvSpPr>
        <p:spPr>
          <a:xfrm>
            <a:off x="707269" y="5396383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https://pbs.twimg.com/media/Cvi_jy5XgAAMcK1?format=jpg&amp;name=900x900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FF5C45-EA20-BF26-ECB2-885392B2EB54}"/>
              </a:ext>
            </a:extLst>
          </p:cNvPr>
          <p:cNvCxnSpPr>
            <a:cxnSpLocks/>
          </p:cNvCxnSpPr>
          <p:nvPr/>
        </p:nvCxnSpPr>
        <p:spPr>
          <a:xfrm flipH="1">
            <a:off x="2553064" y="612396"/>
            <a:ext cx="668308" cy="12499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0FDDD6-3C53-5B81-DDA8-38EE8DB4F9D6}"/>
              </a:ext>
            </a:extLst>
          </p:cNvPr>
          <p:cNvSpPr txBox="1"/>
          <p:nvPr/>
        </p:nvSpPr>
        <p:spPr>
          <a:xfrm>
            <a:off x="5040313" y="497755"/>
            <a:ext cx="4883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10 s – 20 min </a:t>
            </a:r>
            <a:r>
              <a:rPr lang="fr-LU" dirty="0" err="1"/>
              <a:t>nach</a:t>
            </a:r>
            <a:r>
              <a:rPr lang="fr-LU" dirty="0"/>
              <a:t> </a:t>
            </a:r>
            <a:r>
              <a:rPr lang="fr-LU" dirty="0" err="1"/>
              <a:t>Urknall</a:t>
            </a:r>
            <a:r>
              <a:rPr lang="fr-LU" dirty="0"/>
              <a:t>:</a:t>
            </a:r>
            <a:br>
              <a:rPr lang="fr-LU" dirty="0"/>
            </a:br>
            <a:br>
              <a:rPr lang="fr-LU" dirty="0"/>
            </a:br>
            <a:r>
              <a:rPr lang="fr-LU" dirty="0" err="1">
                <a:solidFill>
                  <a:srgbClr val="FF0000"/>
                </a:solidFill>
              </a:rPr>
              <a:t>Protonen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und</a:t>
            </a:r>
            <a:r>
              <a:rPr lang="fr-LU" dirty="0">
                <a:solidFill>
                  <a:srgbClr val="FF0000"/>
                </a:solidFill>
              </a:rPr>
              <a:t> Neutron </a:t>
            </a:r>
            <a:r>
              <a:rPr lang="fr-LU" dirty="0" err="1">
                <a:solidFill>
                  <a:srgbClr val="FF0000"/>
                </a:solidFill>
              </a:rPr>
              <a:t>verschmelzen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zu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Atomkernen</a:t>
            </a:r>
            <a:endParaRPr lang="fr-LU" dirty="0">
              <a:solidFill>
                <a:srgbClr val="FF0000"/>
              </a:solidFill>
            </a:endParaRPr>
          </a:p>
          <a:p>
            <a:endParaRPr lang="fr-LU" dirty="0"/>
          </a:p>
          <a:p>
            <a:endParaRPr lang="fr-LU" dirty="0"/>
          </a:p>
          <a:p>
            <a:r>
              <a:rPr lang="fr-LU" dirty="0"/>
              <a:t>     75% H	(</a:t>
            </a:r>
            <a:r>
              <a:rPr lang="fr-LU" dirty="0" err="1"/>
              <a:t>Wasserstoff</a:t>
            </a:r>
            <a:r>
              <a:rPr lang="fr-LU" dirty="0"/>
              <a:t>,   Hydrogène)</a:t>
            </a:r>
          </a:p>
          <a:p>
            <a:r>
              <a:rPr lang="fr-LU" dirty="0"/>
              <a:t>     25% He	 (</a:t>
            </a:r>
            <a:r>
              <a:rPr lang="fr-LU" dirty="0" err="1"/>
              <a:t>Helium</a:t>
            </a:r>
            <a:r>
              <a:rPr lang="fr-LU" dirty="0"/>
              <a:t>)</a:t>
            </a:r>
          </a:p>
          <a:p>
            <a:r>
              <a:rPr lang="fr-LU" dirty="0" err="1"/>
              <a:t>Spuren</a:t>
            </a:r>
            <a:r>
              <a:rPr lang="fr-LU" dirty="0"/>
              <a:t> von Li	(Lithium)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7D2F69-040F-0F7B-D5DB-6F73C5827371}"/>
              </a:ext>
            </a:extLst>
          </p:cNvPr>
          <p:cNvSpPr txBox="1"/>
          <p:nvPr/>
        </p:nvSpPr>
        <p:spPr>
          <a:xfrm>
            <a:off x="5243120" y="3397541"/>
            <a:ext cx="4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i="1" dirty="0" err="1"/>
              <a:t>Messungen</a:t>
            </a:r>
            <a:r>
              <a:rPr lang="fr-LU" i="1" dirty="0"/>
              <a:t> der </a:t>
            </a:r>
            <a:r>
              <a:rPr lang="fr-LU" i="1" dirty="0" err="1"/>
              <a:t>Häufigkeit</a:t>
            </a:r>
            <a:r>
              <a:rPr lang="fr-LU" i="1" dirty="0"/>
              <a:t> </a:t>
            </a:r>
            <a:r>
              <a:rPr lang="fr-LU" i="1" dirty="0" err="1"/>
              <a:t>stimmen</a:t>
            </a:r>
            <a:r>
              <a:rPr lang="fr-LU" i="1" dirty="0"/>
              <a:t> mit </a:t>
            </a:r>
            <a:r>
              <a:rPr lang="fr-LU" i="1" dirty="0" err="1"/>
              <a:t>theoretischen</a:t>
            </a:r>
            <a:r>
              <a:rPr lang="fr-LU" i="1" dirty="0"/>
              <a:t> </a:t>
            </a:r>
            <a:r>
              <a:rPr lang="fr-LU" i="1" dirty="0" err="1"/>
              <a:t>Vorhersagen</a:t>
            </a:r>
            <a:r>
              <a:rPr lang="fr-LU" i="1" dirty="0"/>
              <a:t> </a:t>
            </a:r>
            <a:r>
              <a:rPr lang="fr-LU" i="1" dirty="0" err="1"/>
              <a:t>überein</a:t>
            </a:r>
            <a:r>
              <a:rPr lang="fr-LU" i="1" dirty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3335515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A59F7D3-C88F-6B3C-00B0-C7940CF2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10" y="1251843"/>
            <a:ext cx="5343786" cy="2671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0DEF1E-D586-4ED1-6449-12CF1AF623EB}"/>
              </a:ext>
            </a:extLst>
          </p:cNvPr>
          <p:cNvSpPr txBox="1"/>
          <p:nvPr/>
        </p:nvSpPr>
        <p:spPr>
          <a:xfrm>
            <a:off x="394283" y="5364408"/>
            <a:ext cx="82170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https://upload.wikimedia.org/wikipedia/commons/thumb/3/31/Nucleosynthesis_periodic_table.svg/1920px-Nucleosynthesis_periodic_table.svg.png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9D36B-A23A-8B3A-19DD-3FEF194D77BB}"/>
              </a:ext>
            </a:extLst>
          </p:cNvPr>
          <p:cNvSpPr txBox="1"/>
          <p:nvPr/>
        </p:nvSpPr>
        <p:spPr>
          <a:xfrm>
            <a:off x="394283" y="598765"/>
            <a:ext cx="869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/>
              <a:t>Alle </a:t>
            </a:r>
            <a:r>
              <a:rPr lang="fr-LU" dirty="0" err="1"/>
              <a:t>anderen</a:t>
            </a:r>
            <a:r>
              <a:rPr lang="fr-LU" dirty="0"/>
              <a:t> Atome </a:t>
            </a:r>
            <a:r>
              <a:rPr lang="fr-LU" dirty="0" err="1"/>
              <a:t>entstehen</a:t>
            </a:r>
            <a:r>
              <a:rPr lang="fr-LU" dirty="0"/>
              <a:t> </a:t>
            </a:r>
            <a:r>
              <a:rPr lang="fr-LU" dirty="0" err="1"/>
              <a:t>viel</a:t>
            </a:r>
            <a:r>
              <a:rPr lang="fr-LU" dirty="0"/>
              <a:t> </a:t>
            </a:r>
            <a:r>
              <a:rPr lang="fr-LU" dirty="0" err="1"/>
              <a:t>später</a:t>
            </a:r>
            <a:r>
              <a:rPr lang="fr-LU" dirty="0"/>
              <a:t> in den </a:t>
            </a:r>
            <a:r>
              <a:rPr lang="fr-LU" dirty="0" err="1"/>
              <a:t>Kernen</a:t>
            </a:r>
            <a:r>
              <a:rPr lang="fr-LU" dirty="0"/>
              <a:t> von </a:t>
            </a:r>
            <a:r>
              <a:rPr lang="fr-LU" dirty="0" err="1"/>
              <a:t>massereichen</a:t>
            </a:r>
            <a:r>
              <a:rPr lang="fr-LU" dirty="0"/>
              <a:t> </a:t>
            </a:r>
            <a:r>
              <a:rPr lang="fr-LU" dirty="0" err="1"/>
              <a:t>Sternen</a:t>
            </a:r>
            <a:endParaRPr lang="fr-L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9A33C-25F5-E6D8-D87E-21B445CA2D1A}"/>
              </a:ext>
            </a:extLst>
          </p:cNvPr>
          <p:cNvSpPr txBox="1"/>
          <p:nvPr/>
        </p:nvSpPr>
        <p:spPr>
          <a:xfrm>
            <a:off x="520118" y="5872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Nukleosynthese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2A5F2-0369-4327-9330-B2FC67A3B952}"/>
              </a:ext>
            </a:extLst>
          </p:cNvPr>
          <p:cNvSpPr txBox="1"/>
          <p:nvPr/>
        </p:nvSpPr>
        <p:spPr>
          <a:xfrm>
            <a:off x="1462799" y="4182406"/>
            <a:ext cx="548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400" i="1" dirty="0">
                <a:solidFill>
                  <a:srgbClr val="FF0000"/>
                </a:solidFill>
              </a:rPr>
              <a:t>Carl Sagan: </a:t>
            </a:r>
            <a:r>
              <a:rPr lang="fr-LU" sz="2400" i="1" dirty="0" err="1">
                <a:solidFill>
                  <a:srgbClr val="FF0000"/>
                </a:solidFill>
              </a:rPr>
              <a:t>Wir</a:t>
            </a:r>
            <a:r>
              <a:rPr lang="fr-LU" sz="2400" i="1" dirty="0">
                <a:solidFill>
                  <a:srgbClr val="FF0000"/>
                </a:solidFill>
              </a:rPr>
              <a:t> </a:t>
            </a:r>
            <a:r>
              <a:rPr lang="fr-LU" sz="2400" i="1" dirty="0" err="1">
                <a:solidFill>
                  <a:srgbClr val="FF0000"/>
                </a:solidFill>
              </a:rPr>
              <a:t>sind</a:t>
            </a:r>
            <a:r>
              <a:rPr lang="fr-LU" sz="2400" i="1" dirty="0">
                <a:solidFill>
                  <a:srgbClr val="FF0000"/>
                </a:solidFill>
              </a:rPr>
              <a:t> </a:t>
            </a:r>
            <a:r>
              <a:rPr lang="fr-LU" sz="2400" i="1" dirty="0" err="1">
                <a:solidFill>
                  <a:srgbClr val="FF0000"/>
                </a:solidFill>
              </a:rPr>
              <a:t>alle</a:t>
            </a:r>
            <a:r>
              <a:rPr lang="fr-LU" sz="2400" i="1" dirty="0">
                <a:solidFill>
                  <a:srgbClr val="FF0000"/>
                </a:solidFill>
              </a:rPr>
              <a:t> </a:t>
            </a:r>
            <a:r>
              <a:rPr lang="fr-LU" sz="2400" i="1" dirty="0" err="1">
                <a:solidFill>
                  <a:srgbClr val="FF0000"/>
                </a:solidFill>
              </a:rPr>
              <a:t>Sternenstaub</a:t>
            </a:r>
            <a:endParaRPr lang="fr-L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8C04D-259B-F0AB-C770-95ECFBE5439E}"/>
              </a:ext>
            </a:extLst>
          </p:cNvPr>
          <p:cNvSpPr txBox="1"/>
          <p:nvPr/>
        </p:nvSpPr>
        <p:spPr>
          <a:xfrm>
            <a:off x="520118" y="58723"/>
            <a:ext cx="282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Hubble </a:t>
            </a:r>
            <a:r>
              <a:rPr lang="fr-LU" dirty="0" err="1">
                <a:solidFill>
                  <a:srgbClr val="0000FF"/>
                </a:solidFill>
              </a:rPr>
              <a:t>Weltraumteleskop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CE04D-127A-6222-976E-9D96298396C1}"/>
              </a:ext>
            </a:extLst>
          </p:cNvPr>
          <p:cNvSpPr txBox="1"/>
          <p:nvPr/>
        </p:nvSpPr>
        <p:spPr>
          <a:xfrm>
            <a:off x="137847" y="595618"/>
            <a:ext cx="633845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1990 Start </a:t>
            </a:r>
            <a:r>
              <a:rPr lang="fr-LU" dirty="0" err="1"/>
              <a:t>vom</a:t>
            </a:r>
            <a:r>
              <a:rPr lang="fr-LU" dirty="0"/>
              <a:t> </a:t>
            </a:r>
            <a:r>
              <a:rPr lang="fr-LU" i="1" dirty="0"/>
              <a:t>Hubble </a:t>
            </a:r>
            <a:r>
              <a:rPr lang="fr-LU" i="1" dirty="0" err="1"/>
              <a:t>Weltraum</a:t>
            </a:r>
            <a:r>
              <a:rPr lang="fr-LU" i="1" dirty="0"/>
              <a:t> </a:t>
            </a:r>
            <a:r>
              <a:rPr lang="fr-LU" i="1" dirty="0" err="1"/>
              <a:t>Teleskop</a:t>
            </a:r>
            <a:r>
              <a:rPr lang="fr-LU" i="1" dirty="0"/>
              <a:t> (HST)</a:t>
            </a:r>
            <a:br>
              <a:rPr lang="fr-LU" dirty="0"/>
            </a:br>
            <a:r>
              <a:rPr lang="fr-LU" dirty="0"/>
              <a:t>in </a:t>
            </a:r>
            <a:r>
              <a:rPr lang="fr-LU" dirty="0" err="1"/>
              <a:t>Umlaufbahn</a:t>
            </a:r>
            <a:r>
              <a:rPr lang="fr-LU" dirty="0"/>
              <a:t> um die </a:t>
            </a:r>
            <a:r>
              <a:rPr lang="fr-LU" dirty="0" err="1"/>
              <a:t>Erde</a:t>
            </a:r>
            <a:r>
              <a:rPr lang="fr-LU" dirty="0"/>
              <a:t>, in </a:t>
            </a:r>
            <a:r>
              <a:rPr lang="fr-LU" dirty="0">
                <a:sym typeface="Symbol" panose="05050102010706020507" pitchFamily="18" charset="2"/>
              </a:rPr>
              <a:t> 550 km </a:t>
            </a:r>
            <a:r>
              <a:rPr lang="fr-LU" dirty="0" err="1">
                <a:sym typeface="Symbol" panose="05050102010706020507" pitchFamily="18" charset="2"/>
              </a:rPr>
              <a:t>Höhe</a:t>
            </a:r>
            <a:br>
              <a:rPr lang="fr-LU" b="1" dirty="0">
                <a:sym typeface="Symbol" panose="05050102010706020507" pitchFamily="18" charset="2"/>
              </a:rPr>
            </a:br>
            <a:r>
              <a:rPr lang="fr-LU" dirty="0" err="1">
                <a:sym typeface="Symbol" panose="05050102010706020507" pitchFamily="18" charset="2"/>
              </a:rPr>
              <a:t>Primärspiegel</a:t>
            </a:r>
            <a:r>
              <a:rPr lang="fr-LU" dirty="0">
                <a:sym typeface="Symbol" panose="05050102010706020507" pitchFamily="18" charset="2"/>
              </a:rPr>
              <a:t> 2,4 m   (grosse </a:t>
            </a:r>
            <a:r>
              <a:rPr lang="fr-LU" dirty="0" err="1">
                <a:sym typeface="Symbol" panose="05050102010706020507" pitchFamily="18" charset="2"/>
              </a:rPr>
              <a:t>Erdteleskope</a:t>
            </a:r>
            <a:r>
              <a:rPr lang="fr-LU" dirty="0">
                <a:sym typeface="Symbol" panose="05050102010706020507" pitchFamily="18" charset="2"/>
              </a:rPr>
              <a:t> um die 10 m)</a:t>
            </a:r>
            <a:br>
              <a:rPr lang="fr-LU" dirty="0">
                <a:sym typeface="Symbol" panose="05050102010706020507" pitchFamily="18" charset="2"/>
              </a:rPr>
            </a:br>
            <a:r>
              <a:rPr lang="fr-LU" sz="2000" b="1" dirty="0" err="1">
                <a:sym typeface="Symbol" panose="05050102010706020507" pitchFamily="18" charset="2"/>
              </a:rPr>
              <a:t>Weit</a:t>
            </a:r>
            <a:r>
              <a:rPr lang="fr-LU" sz="2000" b="1" dirty="0">
                <a:sym typeface="Symbol" panose="05050102010706020507" pitchFamily="18" charset="2"/>
              </a:rPr>
              <a:t> </a:t>
            </a:r>
            <a:r>
              <a:rPr lang="fr-LU" sz="2000" b="1" dirty="0" err="1">
                <a:sym typeface="Symbol" panose="05050102010706020507" pitchFamily="18" charset="2"/>
              </a:rPr>
              <a:t>über</a:t>
            </a:r>
            <a:r>
              <a:rPr lang="fr-LU" sz="2000" b="1" dirty="0">
                <a:sym typeface="Symbol" panose="05050102010706020507" pitchFamily="18" charset="2"/>
              </a:rPr>
              <a:t> der </a:t>
            </a:r>
            <a:r>
              <a:rPr lang="fr-LU" sz="2000" b="1" dirty="0" err="1">
                <a:sym typeface="Symbol" panose="05050102010706020507" pitchFamily="18" charset="2"/>
              </a:rPr>
              <a:t>Erdatmosphäre</a:t>
            </a:r>
            <a:br>
              <a:rPr lang="fr-LU" b="1" dirty="0">
                <a:sym typeface="Symbol" panose="05050102010706020507" pitchFamily="18" charset="2"/>
              </a:rPr>
            </a:br>
            <a:endParaRPr lang="fr-LU" b="1" dirty="0">
              <a:sym typeface="Symbol" panose="05050102010706020507" pitchFamily="18" charset="2"/>
            </a:endParaRPr>
          </a:p>
        </p:txBody>
      </p:sp>
      <p:pic>
        <p:nvPicPr>
          <p:cNvPr id="5" name="Picture 4" descr="A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DB759042-A05D-4348-B5D0-9ECC4165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3" y="2103722"/>
            <a:ext cx="3492374" cy="2619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3698E-605C-2793-2EC7-1F33080E1523}"/>
              </a:ext>
            </a:extLst>
          </p:cNvPr>
          <p:cNvSpPr txBox="1"/>
          <p:nvPr/>
        </p:nvSpPr>
        <p:spPr>
          <a:xfrm>
            <a:off x="264253" y="5362851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https://www.nasa.gov/mission_pages/hubble/multimedia/index.html#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433FB-15F1-43A6-61F5-1E406796C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07" y="734055"/>
            <a:ext cx="2762049" cy="18413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57407-21E3-5548-6059-5CA2EE9C5714}"/>
              </a:ext>
            </a:extLst>
          </p:cNvPr>
          <p:cNvSpPr txBox="1"/>
          <p:nvPr/>
        </p:nvSpPr>
        <p:spPr>
          <a:xfrm>
            <a:off x="3792499" y="2667495"/>
            <a:ext cx="5897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>
                <a:sym typeface="Symbol" panose="05050102010706020507" pitchFamily="18" charset="2"/>
              </a:rPr>
              <a:t>Bahnbrechende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Erkenntnisse</a:t>
            </a:r>
            <a:r>
              <a:rPr lang="fr-LU" dirty="0">
                <a:sym typeface="Symbol" panose="05050102010706020507" pitchFamily="18" charset="2"/>
              </a:rPr>
              <a:t>, </a:t>
            </a:r>
            <a:r>
              <a:rPr lang="fr-LU" dirty="0" err="1">
                <a:sym typeface="Symbol" panose="05050102010706020507" pitchFamily="18" charset="2"/>
              </a:rPr>
              <a:t>atemberaubende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Bilder</a:t>
            </a:r>
            <a:endParaRPr lang="fr-LU" dirty="0"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dirty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i="1" dirty="0">
                <a:sym typeface="Symbol" panose="05050102010706020507" pitchFamily="18" charset="2"/>
              </a:rPr>
              <a:t>Aber </a:t>
            </a:r>
            <a:r>
              <a:rPr lang="fr-LU" i="1" dirty="0" err="1">
                <a:sym typeface="Symbol" panose="05050102010706020507" pitchFamily="18" charset="2"/>
              </a:rPr>
              <a:t>über</a:t>
            </a:r>
            <a:r>
              <a:rPr lang="fr-LU" i="1" dirty="0">
                <a:sym typeface="Symbol" panose="05050102010706020507" pitchFamily="18" charset="2"/>
              </a:rPr>
              <a:t> 30 </a:t>
            </a:r>
            <a:r>
              <a:rPr lang="fr-LU" i="1" dirty="0" err="1">
                <a:sym typeface="Symbol" panose="05050102010706020507" pitchFamily="18" charset="2"/>
              </a:rPr>
              <a:t>Jahre</a:t>
            </a:r>
            <a:r>
              <a:rPr lang="fr-LU" i="1" dirty="0">
                <a:sym typeface="Symbol" panose="05050102010706020507" pitchFamily="18" charset="2"/>
              </a:rPr>
              <a:t> alt: </a:t>
            </a:r>
            <a:br>
              <a:rPr lang="fr-LU" dirty="0">
                <a:sym typeface="Symbol" panose="05050102010706020507" pitchFamily="18" charset="2"/>
              </a:rPr>
            </a:br>
            <a:r>
              <a:rPr lang="fr-LU" sz="1600" dirty="0" err="1">
                <a:sym typeface="Symbol" panose="05050102010706020507" pitchFamily="18" charset="2"/>
              </a:rPr>
              <a:t>einige</a:t>
            </a:r>
            <a:r>
              <a:rPr lang="fr-LU" sz="1600" dirty="0">
                <a:sym typeface="Symbol" panose="05050102010706020507" pitchFamily="18" charset="2"/>
              </a:rPr>
              <a:t> Instrumente </a:t>
            </a:r>
            <a:r>
              <a:rPr lang="fr-LU" sz="1600" dirty="0" err="1">
                <a:sym typeface="Symbol" panose="05050102010706020507" pitchFamily="18" charset="2"/>
              </a:rPr>
              <a:t>laufen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auf</a:t>
            </a:r>
            <a:r>
              <a:rPr lang="fr-LU" sz="1600" dirty="0">
                <a:sym typeface="Symbol" panose="05050102010706020507" pitchFamily="18" charset="2"/>
              </a:rPr>
              <a:t> Back-up </a:t>
            </a:r>
            <a:r>
              <a:rPr lang="fr-LU" sz="1600" dirty="0" err="1">
                <a:sym typeface="Symbol" panose="05050102010706020507" pitchFamily="18" charset="2"/>
              </a:rPr>
              <a:t>Elektronik</a:t>
            </a:r>
            <a:br>
              <a:rPr lang="fr-LU" sz="1600" dirty="0">
                <a:sym typeface="Symbol" panose="05050102010706020507" pitchFamily="18" charset="2"/>
              </a:rPr>
            </a:br>
            <a:endParaRPr lang="fr-LU" dirty="0">
              <a:sym typeface="Symbol" panose="05050102010706020507" pitchFamily="18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i="1" dirty="0" err="1">
                <a:solidFill>
                  <a:srgbClr val="FF0000"/>
                </a:solidFill>
                <a:sym typeface="Symbol" panose="05050102010706020507" pitchFamily="18" charset="2"/>
              </a:rPr>
              <a:t>Fortschritte</a:t>
            </a:r>
            <a:r>
              <a:rPr lang="fr-LU" i="1" dirty="0">
                <a:solidFill>
                  <a:srgbClr val="FF0000"/>
                </a:solidFill>
                <a:sym typeface="Symbol" panose="05050102010706020507" pitchFamily="18" charset="2"/>
              </a:rPr>
              <a:t> in der </a:t>
            </a:r>
            <a:r>
              <a:rPr lang="fr-LU" i="1" dirty="0" err="1">
                <a:solidFill>
                  <a:srgbClr val="FF0000"/>
                </a:solidFill>
                <a:sym typeface="Symbol" panose="05050102010706020507" pitchFamily="18" charset="2"/>
              </a:rPr>
              <a:t>Astrophysik</a:t>
            </a:r>
            <a:r>
              <a:rPr lang="fr-LU" i="1" dirty="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br>
              <a:rPr lang="fr-LU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fr-LU" sz="1600" dirty="0" err="1">
                <a:sym typeface="Symbol" panose="05050102010706020507" pitchFamily="18" charset="2"/>
              </a:rPr>
              <a:t>andere</a:t>
            </a:r>
            <a:r>
              <a:rPr lang="fr-LU" sz="1600" dirty="0">
                <a:sym typeface="Symbol" panose="05050102010706020507" pitchFamily="18" charset="2"/>
              </a:rPr>
              <a:t> Instrumente </a:t>
            </a:r>
            <a:r>
              <a:rPr lang="fr-LU" sz="1600" dirty="0" err="1">
                <a:sym typeface="Symbol" panose="05050102010706020507" pitchFamily="18" charset="2"/>
              </a:rPr>
              <a:t>werden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benötigt</a:t>
            </a:r>
            <a:r>
              <a:rPr lang="fr-LU" sz="1600" dirty="0">
                <a:sym typeface="Symbol" panose="05050102010706020507" pitchFamily="18" charset="2"/>
              </a:rPr>
              <a:t>, um </a:t>
            </a:r>
            <a:r>
              <a:rPr lang="fr-LU" sz="1600" dirty="0" err="1">
                <a:sym typeface="Symbol" panose="05050102010706020507" pitchFamily="18" charset="2"/>
              </a:rPr>
              <a:t>aktuelle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Fragen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zu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beantworten</a:t>
            </a:r>
            <a:endParaRPr lang="fr-LU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464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CED4C-40EE-317D-6AEC-5E6C967B5093}"/>
              </a:ext>
            </a:extLst>
          </p:cNvPr>
          <p:cNvSpPr txBox="1"/>
          <p:nvPr/>
        </p:nvSpPr>
        <p:spPr>
          <a:xfrm>
            <a:off x="485090" y="634157"/>
            <a:ext cx="920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380,000 </a:t>
            </a:r>
            <a:r>
              <a:rPr lang="fr-LU" dirty="0" err="1"/>
              <a:t>Jahre</a:t>
            </a:r>
            <a:r>
              <a:rPr lang="fr-LU" dirty="0"/>
              <a:t> </a:t>
            </a:r>
            <a:r>
              <a:rPr lang="fr-LU" dirty="0" err="1"/>
              <a:t>nach</a:t>
            </a:r>
            <a:r>
              <a:rPr lang="fr-LU" dirty="0"/>
              <a:t> </a:t>
            </a:r>
            <a:r>
              <a:rPr lang="fr-LU" dirty="0" err="1"/>
              <a:t>dem</a:t>
            </a:r>
            <a:r>
              <a:rPr lang="fr-LU" dirty="0"/>
              <a:t> </a:t>
            </a:r>
            <a:r>
              <a:rPr lang="fr-LU" dirty="0" err="1"/>
              <a:t>Urknall</a:t>
            </a:r>
            <a:r>
              <a:rPr lang="fr-LU" dirty="0"/>
              <a:t>:     </a:t>
            </a:r>
            <a:r>
              <a:rPr lang="fr-LU" dirty="0" err="1">
                <a:solidFill>
                  <a:srgbClr val="FF0000"/>
                </a:solidFill>
              </a:rPr>
              <a:t>Atomkerne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fangen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Elektronen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ein</a:t>
            </a:r>
            <a:r>
              <a:rPr lang="fr-LU" dirty="0">
                <a:solidFill>
                  <a:srgbClr val="FF0000"/>
                </a:solidFill>
              </a:rPr>
              <a:t>   </a:t>
            </a:r>
            <a:endParaRPr lang="fr-LU" dirty="0"/>
          </a:p>
        </p:txBody>
      </p:sp>
      <p:pic>
        <p:nvPicPr>
          <p:cNvPr id="5" name="Picture 4" descr="A colorful nebula in space&#10;&#10;Description automatically generated with low confidence">
            <a:extLst>
              <a:ext uri="{FF2B5EF4-FFF2-40B4-BE49-F238E27FC236}">
                <a16:creationId xmlns:a16="http://schemas.microsoft.com/office/drawing/2014/main" id="{A94A0EFD-2360-A372-3405-78D56F9A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1" y="1941309"/>
            <a:ext cx="3205862" cy="3205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12024D-EFB5-208B-8B2E-04584F89E314}"/>
              </a:ext>
            </a:extLst>
          </p:cNvPr>
          <p:cNvSpPr txBox="1"/>
          <p:nvPr/>
        </p:nvSpPr>
        <p:spPr>
          <a:xfrm>
            <a:off x="387881" y="5317833"/>
            <a:ext cx="93048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https://upload.wikimedia.org/wikipedia/commons/thumb/0/00/Crab_Nebula.jpg/1024px-Crab_Nebula.jpg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A7240-288B-5F2D-0A25-2461BDC8F565}"/>
              </a:ext>
            </a:extLst>
          </p:cNvPr>
          <p:cNvSpPr txBox="1"/>
          <p:nvPr/>
        </p:nvSpPr>
        <p:spPr>
          <a:xfrm>
            <a:off x="4038563" y="1200524"/>
            <a:ext cx="58101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dirty="0">
                <a:sym typeface="Symbol" panose="05050102010706020507" pitchFamily="18" charset="2"/>
              </a:rPr>
              <a:t>  </a:t>
            </a:r>
            <a:r>
              <a:rPr lang="fr-LU" dirty="0"/>
              <a:t>Atome </a:t>
            </a:r>
            <a:r>
              <a:rPr lang="fr-LU" dirty="0" err="1"/>
              <a:t>entstehen</a:t>
            </a:r>
            <a:br>
              <a:rPr lang="fr-LU" dirty="0"/>
            </a:br>
            <a:endParaRPr lang="fr-LU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LU" dirty="0"/>
              <a:t> </a:t>
            </a:r>
            <a:r>
              <a:rPr lang="fr-LU" dirty="0" err="1"/>
              <a:t>Riesige</a:t>
            </a:r>
            <a:r>
              <a:rPr lang="fr-LU" dirty="0"/>
              <a:t> </a:t>
            </a:r>
            <a:r>
              <a:rPr lang="fr-LU" dirty="0" err="1"/>
              <a:t>Gaswolken</a:t>
            </a:r>
            <a:r>
              <a:rPr lang="fr-LU" dirty="0"/>
              <a:t> </a:t>
            </a:r>
            <a:r>
              <a:rPr lang="fr-LU" dirty="0" err="1"/>
              <a:t>bilden</a:t>
            </a:r>
            <a:r>
              <a:rPr lang="fr-LU" dirty="0"/>
              <a:t> </a:t>
            </a:r>
            <a:r>
              <a:rPr lang="fr-LU" dirty="0" err="1"/>
              <a:t>sich</a:t>
            </a:r>
            <a:r>
              <a:rPr lang="fr-LU" dirty="0"/>
              <a:t>, </a:t>
            </a:r>
            <a:r>
              <a:rPr lang="fr-LU" dirty="0" err="1"/>
              <a:t>kühlen</a:t>
            </a:r>
            <a:r>
              <a:rPr lang="fr-LU" dirty="0"/>
              <a:t> </a:t>
            </a:r>
            <a:r>
              <a:rPr lang="fr-LU" dirty="0" err="1"/>
              <a:t>sich</a:t>
            </a:r>
            <a:r>
              <a:rPr lang="fr-LU" dirty="0"/>
              <a:t> ab 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kollabieren</a:t>
            </a:r>
            <a:br>
              <a:rPr lang="fr-LU" dirty="0"/>
            </a:br>
            <a:endParaRPr lang="fr-LU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LU" dirty="0"/>
              <a:t> Die </a:t>
            </a:r>
            <a:r>
              <a:rPr lang="fr-LU" dirty="0" err="1"/>
              <a:t>ersten</a:t>
            </a:r>
            <a:r>
              <a:rPr lang="fr-LU" dirty="0"/>
              <a:t> Sterne « </a:t>
            </a:r>
            <a:r>
              <a:rPr lang="fr-LU" dirty="0" err="1"/>
              <a:t>zünden</a:t>
            </a:r>
            <a:r>
              <a:rPr lang="fr-LU" dirty="0"/>
              <a:t> » </a:t>
            </a:r>
            <a:r>
              <a:rPr lang="fr-LU" dirty="0">
                <a:sym typeface="Symbol" panose="05050102010706020507" pitchFamily="18" charset="2"/>
              </a:rPr>
              <a:t> 100 </a:t>
            </a:r>
            <a:r>
              <a:rPr lang="fr-LU" dirty="0" err="1">
                <a:sym typeface="Symbol" panose="05050102010706020507" pitchFamily="18" charset="2"/>
              </a:rPr>
              <a:t>Millionen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Jahre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nach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dem</a:t>
            </a:r>
            <a:r>
              <a:rPr lang="fr-LU" dirty="0">
                <a:sym typeface="Symbol" panose="05050102010706020507" pitchFamily="18" charset="2"/>
              </a:rPr>
              <a:t> </a:t>
            </a:r>
            <a:r>
              <a:rPr lang="fr-LU" dirty="0" err="1">
                <a:sym typeface="Symbol" panose="05050102010706020507" pitchFamily="18" charset="2"/>
              </a:rPr>
              <a:t>Urknall</a:t>
            </a:r>
            <a:br>
              <a:rPr lang="fr-LU" dirty="0">
                <a:sym typeface="Symbol" panose="05050102010706020507" pitchFamily="18" charset="2"/>
              </a:rPr>
            </a:br>
            <a:endParaRPr lang="fr-LU" dirty="0">
              <a:sym typeface="Symbol" panose="05050102010706020507" pitchFamily="18" charset="2"/>
            </a:endParaRPr>
          </a:p>
          <a:p>
            <a:r>
              <a:rPr lang="fr-LU" dirty="0"/>
              <a:t>     - </a:t>
            </a:r>
            <a:r>
              <a:rPr lang="fr-LU" dirty="0" err="1"/>
              <a:t>sehr</a:t>
            </a:r>
            <a:r>
              <a:rPr lang="fr-LU" dirty="0"/>
              <a:t> </a:t>
            </a:r>
            <a:r>
              <a:rPr lang="fr-LU" dirty="0" err="1"/>
              <a:t>massereich</a:t>
            </a:r>
            <a:br>
              <a:rPr lang="fr-LU" dirty="0"/>
            </a:br>
            <a:r>
              <a:rPr lang="fr-LU" dirty="0"/>
              <a:t>     - </a:t>
            </a:r>
            <a:r>
              <a:rPr lang="fr-LU" dirty="0" err="1"/>
              <a:t>kurze</a:t>
            </a:r>
            <a:r>
              <a:rPr lang="fr-LU" dirty="0"/>
              <a:t> </a:t>
            </a:r>
            <a:r>
              <a:rPr lang="fr-LU" dirty="0" err="1"/>
              <a:t>Lebenszeit</a:t>
            </a:r>
            <a:r>
              <a:rPr lang="fr-LU" dirty="0"/>
              <a:t>, Supernova-Explosion </a:t>
            </a:r>
            <a:r>
              <a:rPr lang="fr-LU" dirty="0" err="1"/>
              <a:t>am</a:t>
            </a:r>
            <a:r>
              <a:rPr lang="fr-LU" dirty="0"/>
              <a:t> Ende</a:t>
            </a:r>
            <a:br>
              <a:rPr lang="fr-LU" dirty="0"/>
            </a:br>
            <a:r>
              <a:rPr lang="fr-LU" dirty="0"/>
              <a:t>     - </a:t>
            </a:r>
            <a:r>
              <a:rPr lang="fr-LU" dirty="0" err="1"/>
              <a:t>neue</a:t>
            </a:r>
            <a:r>
              <a:rPr lang="fr-LU" dirty="0"/>
              <a:t> </a:t>
            </a:r>
            <a:r>
              <a:rPr lang="fr-LU" dirty="0" err="1"/>
              <a:t>Elemente</a:t>
            </a:r>
            <a:r>
              <a:rPr lang="fr-LU" dirty="0"/>
              <a:t> </a:t>
            </a:r>
            <a:r>
              <a:rPr lang="fr-LU" dirty="0" err="1"/>
              <a:t>entstehen</a:t>
            </a:r>
            <a:r>
              <a:rPr lang="fr-LU" dirty="0"/>
              <a:t> 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werden</a:t>
            </a:r>
            <a:r>
              <a:rPr lang="fr-LU" dirty="0"/>
              <a:t> in den</a:t>
            </a:r>
            <a:br>
              <a:rPr lang="fr-LU" dirty="0"/>
            </a:br>
            <a:r>
              <a:rPr lang="fr-LU" dirty="0"/>
              <a:t>       </a:t>
            </a:r>
            <a:r>
              <a:rPr lang="fr-LU" dirty="0" err="1"/>
              <a:t>Weltraum</a:t>
            </a:r>
            <a:r>
              <a:rPr lang="fr-LU" dirty="0"/>
              <a:t> </a:t>
            </a:r>
            <a:r>
              <a:rPr lang="fr-LU" dirty="0" err="1"/>
              <a:t>geschleudert</a:t>
            </a:r>
            <a:endParaRPr lang="fr-L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CF9C2-69D1-53BF-949C-B431E600C990}"/>
              </a:ext>
            </a:extLst>
          </p:cNvPr>
          <p:cNvSpPr txBox="1"/>
          <p:nvPr/>
        </p:nvSpPr>
        <p:spPr>
          <a:xfrm>
            <a:off x="327536" y="1519812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400" dirty="0" err="1"/>
              <a:t>Krebsnebel</a:t>
            </a:r>
            <a:r>
              <a:rPr lang="fr-LU" sz="1400" dirty="0"/>
              <a:t>: SN </a:t>
            </a:r>
            <a:r>
              <a:rPr lang="fr-LU" sz="1400" dirty="0" err="1"/>
              <a:t>aus</a:t>
            </a:r>
            <a:r>
              <a:rPr lang="fr-LU" sz="1400" dirty="0"/>
              <a:t> </a:t>
            </a:r>
            <a:r>
              <a:rPr lang="fr-LU" sz="1400" dirty="0" err="1"/>
              <a:t>dem</a:t>
            </a:r>
            <a:r>
              <a:rPr lang="fr-LU" sz="1400" dirty="0"/>
              <a:t> </a:t>
            </a:r>
            <a:r>
              <a:rPr lang="fr-LU" sz="1400" dirty="0" err="1"/>
              <a:t>Jahr</a:t>
            </a:r>
            <a:r>
              <a:rPr lang="fr-LU" sz="1400" dirty="0"/>
              <a:t> 1054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13A4-4438-2620-9B27-7C9C03170E27}"/>
              </a:ext>
            </a:extLst>
          </p:cNvPr>
          <p:cNvSpPr txBox="1"/>
          <p:nvPr/>
        </p:nvSpPr>
        <p:spPr>
          <a:xfrm>
            <a:off x="520118" y="5872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Die </a:t>
            </a:r>
            <a:r>
              <a:rPr lang="fr-LU" dirty="0" err="1">
                <a:solidFill>
                  <a:srgbClr val="0000FF"/>
                </a:solidFill>
              </a:rPr>
              <a:t>allerersten</a:t>
            </a:r>
            <a:r>
              <a:rPr lang="fr-LU" dirty="0">
                <a:solidFill>
                  <a:srgbClr val="0000FF"/>
                </a:solidFill>
              </a:rPr>
              <a:t> Sterne</a:t>
            </a:r>
          </a:p>
        </p:txBody>
      </p:sp>
    </p:spTree>
    <p:extLst>
      <p:ext uri="{BB962C8B-B14F-4D97-AF65-F5344CB8AC3E}">
        <p14:creationId xmlns:p14="http://schemas.microsoft.com/office/powerpoint/2010/main" val="104564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FCF117-23F1-C17B-9619-E84147B5965C}"/>
              </a:ext>
            </a:extLst>
          </p:cNvPr>
          <p:cNvSpPr txBox="1"/>
          <p:nvPr/>
        </p:nvSpPr>
        <p:spPr>
          <a:xfrm>
            <a:off x="520118" y="58723"/>
            <a:ext cx="42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JWST Mission « Primordiale </a:t>
            </a:r>
            <a:r>
              <a:rPr lang="fr-LU" dirty="0" err="1">
                <a:solidFill>
                  <a:srgbClr val="0000FF"/>
                </a:solidFill>
              </a:rPr>
              <a:t>Galaxien</a:t>
            </a:r>
            <a:r>
              <a:rPr lang="fr-LU" dirty="0">
                <a:solidFill>
                  <a:srgbClr val="0000FF"/>
                </a:solidFill>
              </a:rPr>
              <a:t> 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99B17-616A-96A3-1759-18BADDD98545}"/>
              </a:ext>
            </a:extLst>
          </p:cNvPr>
          <p:cNvSpPr txBox="1"/>
          <p:nvPr/>
        </p:nvSpPr>
        <p:spPr>
          <a:xfrm>
            <a:off x="311113" y="947636"/>
            <a:ext cx="9058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/>
              <a:t>Mit </a:t>
            </a:r>
            <a:r>
              <a:rPr lang="fr-LU" dirty="0" err="1"/>
              <a:t>anderen</a:t>
            </a:r>
            <a:r>
              <a:rPr lang="fr-LU" dirty="0"/>
              <a:t> </a:t>
            </a:r>
            <a:r>
              <a:rPr lang="fr-LU" dirty="0" err="1"/>
              <a:t>Elementen</a:t>
            </a:r>
            <a:r>
              <a:rPr lang="fr-LU" dirty="0"/>
              <a:t> </a:t>
            </a:r>
            <a:r>
              <a:rPr lang="fr-LU" dirty="0" err="1"/>
              <a:t>angereicherte</a:t>
            </a:r>
            <a:r>
              <a:rPr lang="fr-LU" dirty="0"/>
              <a:t> </a:t>
            </a:r>
            <a:r>
              <a:rPr lang="fr-LU" dirty="0" err="1"/>
              <a:t>Gaswolken</a:t>
            </a:r>
            <a:r>
              <a:rPr lang="fr-LU" dirty="0"/>
              <a:t> </a:t>
            </a:r>
            <a:r>
              <a:rPr lang="fr-LU" dirty="0" err="1"/>
              <a:t>kollabieren</a:t>
            </a:r>
            <a:r>
              <a:rPr lang="fr-LU" dirty="0"/>
              <a:t> </a:t>
            </a:r>
            <a:r>
              <a:rPr lang="fr-LU" dirty="0" err="1"/>
              <a:t>wieder</a:t>
            </a:r>
            <a:r>
              <a:rPr lang="fr-LU" dirty="0"/>
              <a:t> </a:t>
            </a:r>
            <a:r>
              <a:rPr lang="fr-LU" dirty="0" err="1"/>
              <a:t>zu</a:t>
            </a:r>
            <a:r>
              <a:rPr lang="fr-LU" dirty="0"/>
              <a:t> </a:t>
            </a:r>
            <a:r>
              <a:rPr lang="fr-LU" dirty="0" err="1"/>
              <a:t>neuen</a:t>
            </a:r>
            <a:r>
              <a:rPr lang="fr-LU" dirty="0"/>
              <a:t> </a:t>
            </a:r>
            <a:r>
              <a:rPr lang="fr-LU" dirty="0" err="1"/>
              <a:t>Sternen</a:t>
            </a:r>
            <a:endParaRPr lang="fr-LU" dirty="0"/>
          </a:p>
          <a:p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so</a:t>
            </a:r>
            <a:r>
              <a:rPr lang="fr-LU" dirty="0"/>
              <a:t> </a:t>
            </a:r>
            <a:r>
              <a:rPr lang="fr-LU" dirty="0" err="1"/>
              <a:t>weiter</a:t>
            </a:r>
            <a:r>
              <a:rPr lang="fr-LU" dirty="0"/>
              <a:t>….</a:t>
            </a:r>
          </a:p>
          <a:p>
            <a:endParaRPr lang="fr-LU" dirty="0"/>
          </a:p>
          <a:p>
            <a:r>
              <a:rPr lang="fr-LU" dirty="0"/>
              <a:t>Sterne </a:t>
            </a:r>
            <a:r>
              <a:rPr lang="fr-LU" dirty="0" err="1"/>
              <a:t>sammeln</a:t>
            </a:r>
            <a:r>
              <a:rPr lang="fr-LU" dirty="0"/>
              <a:t> </a:t>
            </a:r>
            <a:r>
              <a:rPr lang="fr-LU" dirty="0" err="1"/>
              <a:t>sich</a:t>
            </a:r>
            <a:r>
              <a:rPr lang="fr-LU" dirty="0"/>
              <a:t> in </a:t>
            </a:r>
            <a:r>
              <a:rPr lang="fr-LU" dirty="0" err="1"/>
              <a:t>Gegenden</a:t>
            </a:r>
            <a:r>
              <a:rPr lang="fr-LU" dirty="0"/>
              <a:t> mit </a:t>
            </a:r>
            <a:r>
              <a:rPr lang="fr-LU" dirty="0" err="1"/>
              <a:t>viel</a:t>
            </a:r>
            <a:r>
              <a:rPr lang="fr-LU" dirty="0"/>
              <a:t> </a:t>
            </a:r>
            <a:r>
              <a:rPr lang="fr-LU" dirty="0" err="1"/>
              <a:t>Dunkler</a:t>
            </a:r>
            <a:r>
              <a:rPr lang="fr-LU" dirty="0"/>
              <a:t> </a:t>
            </a:r>
            <a:r>
              <a:rPr lang="fr-LU" dirty="0" err="1"/>
              <a:t>Materie</a:t>
            </a:r>
            <a:br>
              <a:rPr lang="fr-LU" dirty="0"/>
            </a:br>
            <a:r>
              <a:rPr lang="fr-LU" dirty="0"/>
              <a:t>=&gt; </a:t>
            </a:r>
            <a:r>
              <a:rPr lang="fr-LU" dirty="0" err="1"/>
              <a:t>Galaxien</a:t>
            </a:r>
            <a:r>
              <a:rPr lang="fr-LU" dirty="0"/>
              <a:t>, </a:t>
            </a:r>
            <a:r>
              <a:rPr lang="fr-LU" dirty="0" err="1"/>
              <a:t>Galaxienhaufen</a:t>
            </a:r>
            <a:endParaRPr lang="fr-LU" dirty="0"/>
          </a:p>
          <a:p>
            <a:endParaRPr lang="fr-LU" dirty="0"/>
          </a:p>
          <a:p>
            <a:endParaRPr lang="fr-LU" dirty="0"/>
          </a:p>
          <a:p>
            <a:r>
              <a:rPr lang="fr-LU" dirty="0">
                <a:solidFill>
                  <a:srgbClr val="FF0000"/>
                </a:solidFill>
              </a:rPr>
              <a:t>ZIEL JWST:	</a:t>
            </a:r>
            <a:br>
              <a:rPr lang="fr-LU" dirty="0">
                <a:solidFill>
                  <a:srgbClr val="FF0000"/>
                </a:solidFill>
              </a:rPr>
            </a:br>
            <a:endParaRPr lang="fr-LU" dirty="0">
              <a:solidFill>
                <a:srgbClr val="FF0000"/>
              </a:solidFill>
            </a:endParaRPr>
          </a:p>
          <a:p>
            <a:r>
              <a:rPr lang="fr-LU" dirty="0" err="1">
                <a:solidFill>
                  <a:srgbClr val="FF0000"/>
                </a:solidFill>
              </a:rPr>
              <a:t>Beobachtung</a:t>
            </a:r>
            <a:r>
              <a:rPr lang="fr-LU" dirty="0">
                <a:solidFill>
                  <a:srgbClr val="FF0000"/>
                </a:solidFill>
              </a:rPr>
              <a:t> der </a:t>
            </a:r>
            <a:r>
              <a:rPr lang="fr-LU" dirty="0" err="1">
                <a:solidFill>
                  <a:srgbClr val="FF0000"/>
                </a:solidFill>
              </a:rPr>
              <a:t>ersten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Galaxien</a:t>
            </a:r>
            <a:r>
              <a:rPr lang="fr-LU" dirty="0">
                <a:solidFill>
                  <a:srgbClr val="FF0000"/>
                </a:solidFill>
              </a:rPr>
              <a:t> 100-250 </a:t>
            </a:r>
            <a:r>
              <a:rPr lang="fr-LU" dirty="0" err="1">
                <a:solidFill>
                  <a:srgbClr val="FF0000"/>
                </a:solidFill>
              </a:rPr>
              <a:t>Millionen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Jahre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nach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dem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Urknall</a:t>
            </a:r>
            <a:br>
              <a:rPr lang="fr-LU" dirty="0">
                <a:solidFill>
                  <a:srgbClr val="FF0000"/>
                </a:solidFill>
              </a:rPr>
            </a:br>
            <a:r>
              <a:rPr lang="fr-LU" dirty="0" err="1">
                <a:solidFill>
                  <a:srgbClr val="FF0000"/>
                </a:solidFill>
              </a:rPr>
              <a:t>Verständnis</a:t>
            </a:r>
            <a:r>
              <a:rPr lang="fr-LU" dirty="0">
                <a:solidFill>
                  <a:srgbClr val="FF0000"/>
                </a:solidFill>
              </a:rPr>
              <a:t> der </a:t>
            </a:r>
            <a:r>
              <a:rPr lang="fr-LU" dirty="0" err="1">
                <a:solidFill>
                  <a:srgbClr val="FF0000"/>
                </a:solidFill>
              </a:rPr>
              <a:t>Strukturbildung</a:t>
            </a:r>
            <a:endParaRPr lang="fr-LU" dirty="0">
              <a:solidFill>
                <a:srgbClr val="FF0000"/>
              </a:solidFill>
            </a:endParaRPr>
          </a:p>
          <a:p>
            <a:r>
              <a:rPr lang="fr-LU" dirty="0" err="1">
                <a:solidFill>
                  <a:srgbClr val="FF0000"/>
                </a:solidFill>
              </a:rPr>
              <a:t>Einfluss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Dunkler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Materie</a:t>
            </a:r>
            <a:endParaRPr lang="fr-L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BDAA5-F2D2-C138-B82A-4DFF8814CB4E}"/>
              </a:ext>
            </a:extLst>
          </p:cNvPr>
          <p:cNvSpPr txBox="1"/>
          <p:nvPr/>
        </p:nvSpPr>
        <p:spPr>
          <a:xfrm>
            <a:off x="520118" y="5872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Exoplaneten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99C87-2261-3FA4-2BFC-7EF102F235E8}"/>
              </a:ext>
            </a:extLst>
          </p:cNvPr>
          <p:cNvSpPr txBox="1"/>
          <p:nvPr/>
        </p:nvSpPr>
        <p:spPr>
          <a:xfrm>
            <a:off x="520118" y="931178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/>
              <a:t>1995:   </a:t>
            </a:r>
            <a:r>
              <a:rPr lang="fr-LU" dirty="0" err="1"/>
              <a:t>erste</a:t>
            </a:r>
            <a:r>
              <a:rPr lang="fr-LU" dirty="0"/>
              <a:t> </a:t>
            </a:r>
            <a:r>
              <a:rPr lang="fr-LU" dirty="0" err="1"/>
              <a:t>Beobachtung</a:t>
            </a:r>
            <a:r>
              <a:rPr lang="fr-LU" dirty="0"/>
              <a:t> </a:t>
            </a:r>
            <a:r>
              <a:rPr lang="fr-LU" dirty="0" err="1"/>
              <a:t>eines</a:t>
            </a:r>
            <a:r>
              <a:rPr lang="fr-LU" dirty="0"/>
              <a:t> </a:t>
            </a:r>
            <a:r>
              <a:rPr lang="fr-LU" dirty="0" err="1"/>
              <a:t>Planeten</a:t>
            </a:r>
            <a:r>
              <a:rPr lang="fr-LU" dirty="0"/>
              <a:t> um </a:t>
            </a:r>
            <a:r>
              <a:rPr lang="fr-LU" dirty="0" err="1"/>
              <a:t>einen</a:t>
            </a:r>
            <a:r>
              <a:rPr lang="fr-LU" dirty="0"/>
              <a:t> </a:t>
            </a:r>
            <a:r>
              <a:rPr lang="fr-LU" dirty="0" err="1"/>
              <a:t>anderen</a:t>
            </a:r>
            <a:r>
              <a:rPr lang="fr-LU" dirty="0"/>
              <a:t> Stern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D51E7-C3B0-E6F6-084C-AB138775EF7B}"/>
              </a:ext>
            </a:extLst>
          </p:cNvPr>
          <p:cNvSpPr txBox="1"/>
          <p:nvPr/>
        </p:nvSpPr>
        <p:spPr>
          <a:xfrm>
            <a:off x="444618" y="1634742"/>
            <a:ext cx="8598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Stand November 2022:</a:t>
            </a:r>
            <a:br>
              <a:rPr lang="en-US" i="1" dirty="0"/>
            </a:b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5,246 </a:t>
            </a:r>
            <a:r>
              <a:rPr lang="en-US" dirty="0" err="1">
                <a:solidFill>
                  <a:srgbClr val="FF0000"/>
                </a:solidFill>
              </a:rPr>
              <a:t>bestätigte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Exoplaneten</a:t>
            </a:r>
            <a:r>
              <a:rPr lang="en-US" dirty="0"/>
              <a:t> </a:t>
            </a:r>
          </a:p>
          <a:p>
            <a:r>
              <a:rPr lang="en-US" dirty="0"/>
              <a:t>- in 3,875 </a:t>
            </a:r>
            <a:r>
              <a:rPr lang="en-US" dirty="0" err="1"/>
              <a:t>Planetensystemen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842 </a:t>
            </a:r>
            <a:r>
              <a:rPr lang="en-US" dirty="0" err="1"/>
              <a:t>dieser</a:t>
            </a:r>
            <a:r>
              <a:rPr lang="en-US" dirty="0"/>
              <a:t> </a:t>
            </a:r>
            <a:r>
              <a:rPr lang="en-US" dirty="0" err="1"/>
              <a:t>Systeme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1 </a:t>
            </a:r>
            <a:r>
              <a:rPr lang="en-US" dirty="0" err="1"/>
              <a:t>Planeten</a:t>
            </a:r>
            <a:r>
              <a:rPr lang="en-US" dirty="0"/>
              <a:t>.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1 Planet.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947958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BDAA5-F2D2-C138-B82A-4DFF8814CB4E}"/>
              </a:ext>
            </a:extLst>
          </p:cNvPr>
          <p:cNvSpPr txBox="1"/>
          <p:nvPr/>
        </p:nvSpPr>
        <p:spPr>
          <a:xfrm>
            <a:off x="520118" y="58723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Wie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entdeckt</a:t>
            </a:r>
            <a:r>
              <a:rPr lang="fr-LU" dirty="0">
                <a:solidFill>
                  <a:srgbClr val="0000FF"/>
                </a:solidFill>
              </a:rPr>
              <a:t> man </a:t>
            </a:r>
            <a:r>
              <a:rPr lang="fr-LU" dirty="0" err="1">
                <a:solidFill>
                  <a:srgbClr val="0000FF"/>
                </a:solidFill>
              </a:rPr>
              <a:t>Exoplaneten</a:t>
            </a:r>
            <a:r>
              <a:rPr lang="fr-LU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30BED-604C-9E0A-61C9-0BEF8390C85E}"/>
              </a:ext>
            </a:extLst>
          </p:cNvPr>
          <p:cNvSpPr txBox="1"/>
          <p:nvPr/>
        </p:nvSpPr>
        <p:spPr>
          <a:xfrm>
            <a:off x="235237" y="819002"/>
            <a:ext cx="53655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LU" b="1" dirty="0" err="1"/>
              <a:t>Transitmethode</a:t>
            </a:r>
            <a:r>
              <a:rPr lang="fr-LU" b="1" dirty="0"/>
              <a:t>:     </a:t>
            </a:r>
            <a:br>
              <a:rPr lang="fr-LU" dirty="0"/>
            </a:br>
            <a:r>
              <a:rPr lang="fr-LU" dirty="0" err="1"/>
              <a:t>Schwankung</a:t>
            </a:r>
            <a:r>
              <a:rPr lang="fr-LU" dirty="0"/>
              <a:t> der </a:t>
            </a:r>
            <a:r>
              <a:rPr lang="fr-LU" dirty="0" err="1"/>
              <a:t>Helligkeit</a:t>
            </a:r>
            <a:r>
              <a:rPr lang="fr-LU" dirty="0"/>
              <a:t> </a:t>
            </a:r>
            <a:r>
              <a:rPr lang="fr-LU" dirty="0" err="1"/>
              <a:t>wenn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/>
              <a:t>der Planet vor seiner Sonne </a:t>
            </a:r>
            <a:r>
              <a:rPr lang="fr-LU" dirty="0" err="1"/>
              <a:t>vorbeigeht</a:t>
            </a: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endParaRPr lang="fr-LU" dirty="0"/>
          </a:p>
          <a:p>
            <a:pPr marL="342900" indent="-342900">
              <a:buFont typeface="+mj-lt"/>
              <a:buAutoNum type="arabicPeriod"/>
            </a:pPr>
            <a:r>
              <a:rPr lang="fr-LU" b="1" dirty="0" err="1"/>
              <a:t>Schwankung</a:t>
            </a:r>
            <a:r>
              <a:rPr lang="fr-LU" b="1" dirty="0"/>
              <a:t> der </a:t>
            </a:r>
            <a:r>
              <a:rPr lang="fr-LU" b="1" dirty="0" err="1"/>
              <a:t>Radialen</a:t>
            </a:r>
            <a:r>
              <a:rPr lang="fr-LU" b="1" dirty="0"/>
              <a:t> </a:t>
            </a:r>
            <a:r>
              <a:rPr lang="fr-LU" b="1" dirty="0" err="1"/>
              <a:t>Geschwindigkeit</a:t>
            </a:r>
            <a:r>
              <a:rPr lang="fr-LU" b="1" dirty="0"/>
              <a:t> </a:t>
            </a:r>
            <a:br>
              <a:rPr lang="fr-LU" b="1" dirty="0"/>
            </a:br>
            <a:r>
              <a:rPr lang="fr-LU" b="1" dirty="0"/>
              <a:t>des </a:t>
            </a:r>
            <a:r>
              <a:rPr lang="fr-LU" b="1" dirty="0" err="1"/>
              <a:t>Sterns</a:t>
            </a:r>
            <a:endParaRPr lang="fr-L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A3CD0-7429-3E69-475D-D6DF7FF623BF}"/>
              </a:ext>
            </a:extLst>
          </p:cNvPr>
          <p:cNvSpPr txBox="1"/>
          <p:nvPr/>
        </p:nvSpPr>
        <p:spPr>
          <a:xfrm>
            <a:off x="5574485" y="5322626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https://upload.wikimedia.org/wikipedia/commons/a/a2/HR_8799_Orbiting_Exoplanets.gif</a:t>
            </a:r>
          </a:p>
        </p:txBody>
      </p:sp>
      <p:pic>
        <p:nvPicPr>
          <p:cNvPr id="10" name="Picture 9" descr="A picture containing text, iPod&#10;&#10;Description automatically generated">
            <a:extLst>
              <a:ext uri="{FF2B5EF4-FFF2-40B4-BE49-F238E27FC236}">
                <a16:creationId xmlns:a16="http://schemas.microsoft.com/office/drawing/2014/main" id="{3D6713E5-1DA4-A988-8262-67A8A12F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66" y="3245176"/>
            <a:ext cx="1797121" cy="1797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2326A8-E62E-962A-6F5A-9CD2FDC6B6CF}"/>
              </a:ext>
            </a:extLst>
          </p:cNvPr>
          <p:cNvSpPr txBox="1"/>
          <p:nvPr/>
        </p:nvSpPr>
        <p:spPr>
          <a:xfrm>
            <a:off x="567648" y="5322626"/>
            <a:ext cx="53228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https://upload.wikimedia.org/wikipedia/commons/5/59/Orbit3.gif</a:t>
            </a:r>
          </a:p>
        </p:txBody>
      </p:sp>
      <p:pic>
        <p:nvPicPr>
          <p:cNvPr id="14" name="Picture 13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24FCA065-1FD7-D959-384E-206DD5454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02" y="628253"/>
            <a:ext cx="1708747" cy="21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9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BDAA5-F2D2-C138-B82A-4DFF8814CB4E}"/>
              </a:ext>
            </a:extLst>
          </p:cNvPr>
          <p:cNvSpPr txBox="1"/>
          <p:nvPr/>
        </p:nvSpPr>
        <p:spPr>
          <a:xfrm>
            <a:off x="520118" y="58723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Wie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entdeckt</a:t>
            </a:r>
            <a:r>
              <a:rPr lang="fr-LU" dirty="0">
                <a:solidFill>
                  <a:srgbClr val="0000FF"/>
                </a:solidFill>
              </a:rPr>
              <a:t> man </a:t>
            </a:r>
            <a:r>
              <a:rPr lang="fr-LU" dirty="0" err="1">
                <a:solidFill>
                  <a:srgbClr val="0000FF"/>
                </a:solidFill>
              </a:rPr>
              <a:t>Exoplaneten</a:t>
            </a:r>
            <a:r>
              <a:rPr lang="fr-LU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EE9842F-37DA-1CA5-9A46-DB95C92FE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2" y="1655846"/>
            <a:ext cx="3000782" cy="3000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30BED-604C-9E0A-61C9-0BEF8390C85E}"/>
              </a:ext>
            </a:extLst>
          </p:cNvPr>
          <p:cNvSpPr txBox="1"/>
          <p:nvPr/>
        </p:nvSpPr>
        <p:spPr>
          <a:xfrm>
            <a:off x="377505" y="793401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b="1" dirty="0"/>
              <a:t>3. </a:t>
            </a:r>
            <a:r>
              <a:rPr lang="fr-LU" b="1" dirty="0" err="1"/>
              <a:t>Direktbeobachtung</a:t>
            </a:r>
            <a:r>
              <a:rPr lang="fr-LU" b="1" dirty="0"/>
              <a:t> </a:t>
            </a:r>
            <a:r>
              <a:rPr lang="fr-LU" b="1" dirty="0" err="1"/>
              <a:t>seit</a:t>
            </a:r>
            <a:r>
              <a:rPr lang="fr-LU" b="1" dirty="0"/>
              <a:t> 2004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A3CD0-7429-3E69-475D-D6DF7FF623BF}"/>
              </a:ext>
            </a:extLst>
          </p:cNvPr>
          <p:cNvSpPr txBox="1"/>
          <p:nvPr/>
        </p:nvSpPr>
        <p:spPr>
          <a:xfrm>
            <a:off x="5574485" y="5322626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https://upload.wikimedia.org/wikipedia/commons/a/a2/HR_8799_Orbiting_Exoplanets.gif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EE2EB-7CA1-F1A9-9B86-FFBD4643B181}"/>
              </a:ext>
            </a:extLst>
          </p:cNvPr>
          <p:cNvSpPr txBox="1"/>
          <p:nvPr/>
        </p:nvSpPr>
        <p:spPr>
          <a:xfrm>
            <a:off x="664827" y="5322626"/>
            <a:ext cx="53228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https://de.wikipedia.org/wiki/Datei:Primera_foto_planeta_extrasolar_ESO.jpg</a:t>
            </a:r>
          </a:p>
        </p:txBody>
      </p:sp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D4BDFDCB-60AB-121B-5B97-FECC0AD13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0" y="2034088"/>
            <a:ext cx="2264888" cy="2244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85BD45-3315-D8FF-08A8-15DCFDE1DA86}"/>
              </a:ext>
            </a:extLst>
          </p:cNvPr>
          <p:cNvSpPr txBox="1"/>
          <p:nvPr/>
        </p:nvSpPr>
        <p:spPr>
          <a:xfrm>
            <a:off x="4773335" y="839567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i="1" dirty="0"/>
              <a:t>Stern HR 8799, </a:t>
            </a:r>
            <a:r>
              <a:rPr lang="fr-LU" i="1" dirty="0" err="1"/>
              <a:t>Sternbild</a:t>
            </a:r>
            <a:r>
              <a:rPr lang="fr-LU" i="1" dirty="0"/>
              <a:t> Pegasus, </a:t>
            </a:r>
            <a:br>
              <a:rPr lang="fr-LU" i="1" dirty="0"/>
            </a:br>
            <a:r>
              <a:rPr lang="fr-LU" i="1" dirty="0"/>
              <a:t>130 </a:t>
            </a:r>
            <a:r>
              <a:rPr lang="fr-LU" i="1" dirty="0" err="1"/>
              <a:t>Lichtjahre</a:t>
            </a:r>
            <a:r>
              <a:rPr lang="fr-LU" i="1" dirty="0"/>
              <a:t>, Keck </a:t>
            </a:r>
            <a:r>
              <a:rPr lang="fr-LU" i="1" dirty="0" err="1"/>
              <a:t>Observatorium</a:t>
            </a:r>
            <a:endParaRPr lang="fr-LU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A659CB-48BE-308D-2CDC-EA7121995FAA}"/>
              </a:ext>
            </a:extLst>
          </p:cNvPr>
          <p:cNvSpPr txBox="1"/>
          <p:nvPr/>
        </p:nvSpPr>
        <p:spPr>
          <a:xfrm>
            <a:off x="621161" y="1229078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i="1" dirty="0"/>
              <a:t>Brauner </a:t>
            </a:r>
            <a:r>
              <a:rPr lang="fr-LU" i="1" dirty="0" err="1"/>
              <a:t>Zwerg</a:t>
            </a:r>
            <a:r>
              <a:rPr lang="fr-LU" i="1" dirty="0"/>
              <a:t> 2M107,</a:t>
            </a:r>
            <a:br>
              <a:rPr lang="fr-LU" i="1" dirty="0"/>
            </a:br>
            <a:r>
              <a:rPr lang="fr-LU" i="1" dirty="0"/>
              <a:t>225 </a:t>
            </a:r>
            <a:r>
              <a:rPr lang="fr-LU" i="1" dirty="0" err="1"/>
              <a:t>Lichtjahre</a:t>
            </a:r>
            <a:r>
              <a:rPr lang="fr-LU" i="1" dirty="0"/>
              <a:t>, ESO</a:t>
            </a:r>
          </a:p>
        </p:txBody>
      </p:sp>
    </p:spTree>
    <p:extLst>
      <p:ext uri="{BB962C8B-B14F-4D97-AF65-F5344CB8AC3E}">
        <p14:creationId xmlns:p14="http://schemas.microsoft.com/office/powerpoint/2010/main" val="2060087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BDAA5-F2D2-C138-B82A-4DFF8814CB4E}"/>
              </a:ext>
            </a:extLst>
          </p:cNvPr>
          <p:cNvSpPr txBox="1"/>
          <p:nvPr/>
        </p:nvSpPr>
        <p:spPr>
          <a:xfrm>
            <a:off x="520118" y="58723"/>
            <a:ext cx="442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Gasplaneten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und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Terrestrische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Planeten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5BD45-3315-D8FF-08A8-15DCFDE1DA86}"/>
              </a:ext>
            </a:extLst>
          </p:cNvPr>
          <p:cNvSpPr txBox="1"/>
          <p:nvPr/>
        </p:nvSpPr>
        <p:spPr>
          <a:xfrm>
            <a:off x="327172" y="822789"/>
            <a:ext cx="43204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Die </a:t>
            </a:r>
            <a:r>
              <a:rPr lang="fr-LU" dirty="0" err="1"/>
              <a:t>meisten</a:t>
            </a:r>
            <a:r>
              <a:rPr lang="fr-LU" dirty="0"/>
              <a:t> der </a:t>
            </a:r>
            <a:r>
              <a:rPr lang="fr-LU" dirty="0" err="1"/>
              <a:t>entdeckten</a:t>
            </a:r>
            <a:r>
              <a:rPr lang="fr-LU" dirty="0"/>
              <a:t> </a:t>
            </a:r>
            <a:r>
              <a:rPr lang="fr-LU" dirty="0" err="1"/>
              <a:t>Planeten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 err="1"/>
              <a:t>sind</a:t>
            </a:r>
            <a:r>
              <a:rPr lang="fr-LU" dirty="0"/>
              <a:t> Jupiter-</a:t>
            </a:r>
            <a:r>
              <a:rPr lang="fr-LU" dirty="0" err="1"/>
              <a:t>ähnliche</a:t>
            </a:r>
            <a:r>
              <a:rPr lang="fr-LU" dirty="0"/>
              <a:t> </a:t>
            </a:r>
            <a:r>
              <a:rPr lang="fr-LU" dirty="0" err="1">
                <a:solidFill>
                  <a:srgbClr val="FF0000"/>
                </a:solidFill>
              </a:rPr>
              <a:t>Gasplaneten</a:t>
            </a:r>
            <a:endParaRPr lang="fr-L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i="1" dirty="0" err="1"/>
              <a:t>Einige</a:t>
            </a:r>
            <a:r>
              <a:rPr lang="fr-LU" i="1" dirty="0"/>
              <a:t> </a:t>
            </a:r>
            <a:r>
              <a:rPr lang="fr-LU" i="1" dirty="0" err="1"/>
              <a:t>sind</a:t>
            </a:r>
            <a:r>
              <a:rPr lang="fr-LU" i="1" dirty="0"/>
              <a:t> </a:t>
            </a:r>
            <a:r>
              <a:rPr lang="fr-LU" i="1" dirty="0" err="1"/>
              <a:t>Gesteinsplaneten</a:t>
            </a:r>
            <a:r>
              <a:rPr lang="fr-LU" i="1" dirty="0"/>
              <a:t>, </a:t>
            </a:r>
            <a:br>
              <a:rPr lang="fr-LU" i="1" dirty="0"/>
            </a:br>
            <a:r>
              <a:rPr lang="fr-LU" i="1" dirty="0" err="1"/>
              <a:t>sogenannete</a:t>
            </a:r>
            <a:r>
              <a:rPr lang="fr-LU" i="1" dirty="0"/>
              <a:t> </a:t>
            </a:r>
            <a:r>
              <a:rPr lang="fr-LU" i="1" dirty="0" err="1">
                <a:solidFill>
                  <a:srgbClr val="FF0000"/>
                </a:solidFill>
              </a:rPr>
              <a:t>terrestrische</a:t>
            </a:r>
            <a:r>
              <a:rPr lang="fr-LU" i="1" dirty="0">
                <a:solidFill>
                  <a:srgbClr val="FF0000"/>
                </a:solidFill>
              </a:rPr>
              <a:t> </a:t>
            </a:r>
            <a:r>
              <a:rPr lang="fr-LU" i="1" dirty="0" err="1">
                <a:solidFill>
                  <a:srgbClr val="FF0000"/>
                </a:solidFill>
              </a:rPr>
              <a:t>Planeten</a:t>
            </a:r>
            <a:endParaRPr lang="fr-LU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ceramic ware, vessel, close, porcelain&#10;&#10;Description automatically generated">
            <a:extLst>
              <a:ext uri="{FF2B5EF4-FFF2-40B4-BE49-F238E27FC236}">
                <a16:creationId xmlns:a16="http://schemas.microsoft.com/office/drawing/2014/main" id="{28A5ADE0-6270-C90F-EA7B-8F7008679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36" y="567405"/>
            <a:ext cx="2826253" cy="2826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BEAA3D-6EA2-5E9D-C038-62E7D1AE2A37}"/>
              </a:ext>
            </a:extLst>
          </p:cNvPr>
          <p:cNvSpPr txBox="1"/>
          <p:nvPr/>
        </p:nvSpPr>
        <p:spPr>
          <a:xfrm>
            <a:off x="826316" y="5396383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https://upload.wikimedia.org/wikipedia/commons/2/2b/Jupiter_and_its_shrunken_Great_Red_Spot.jpg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A316F-F1F5-C66B-C58B-2F85DFAD9A4F}"/>
              </a:ext>
            </a:extLst>
          </p:cNvPr>
          <p:cNvSpPr txBox="1"/>
          <p:nvPr/>
        </p:nvSpPr>
        <p:spPr>
          <a:xfrm>
            <a:off x="4945432" y="1471794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i="1" dirty="0" err="1"/>
              <a:t>Hauptsächlich</a:t>
            </a:r>
            <a:r>
              <a:rPr lang="fr-LU" i="1" dirty="0"/>
              <a:t> </a:t>
            </a:r>
            <a:br>
              <a:rPr lang="fr-LU" i="1" dirty="0"/>
            </a:br>
            <a:r>
              <a:rPr lang="fr-LU" i="1" dirty="0" err="1"/>
              <a:t>Wasserstoff</a:t>
            </a:r>
            <a:r>
              <a:rPr lang="fr-LU" i="1" dirty="0"/>
              <a:t> </a:t>
            </a:r>
            <a:br>
              <a:rPr lang="fr-LU" i="1" dirty="0"/>
            </a:br>
            <a:r>
              <a:rPr lang="fr-LU" i="1" dirty="0" err="1"/>
              <a:t>und</a:t>
            </a:r>
            <a:r>
              <a:rPr lang="fr-LU" i="1" dirty="0"/>
              <a:t> </a:t>
            </a:r>
            <a:r>
              <a:rPr lang="fr-LU" i="1" dirty="0" err="1"/>
              <a:t>Helium</a:t>
            </a:r>
            <a:endParaRPr lang="fr-LU" i="1" dirty="0"/>
          </a:p>
        </p:txBody>
      </p:sp>
      <p:pic>
        <p:nvPicPr>
          <p:cNvPr id="16" name="Picture 15" descr="A planet from outer space&#10;&#10;Description automatically generated with low confidence">
            <a:extLst>
              <a:ext uri="{FF2B5EF4-FFF2-40B4-BE49-F238E27FC236}">
                <a16:creationId xmlns:a16="http://schemas.microsoft.com/office/drawing/2014/main" id="{CB10B683-21C6-752A-C174-7AE484A77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93" y="3438863"/>
            <a:ext cx="1644826" cy="16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D6E77-834E-574F-D649-3896F2DFB9E8}"/>
              </a:ext>
            </a:extLst>
          </p:cNvPr>
          <p:cNvSpPr txBox="1"/>
          <p:nvPr/>
        </p:nvSpPr>
        <p:spPr>
          <a:xfrm>
            <a:off x="520118" y="5872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Beispiele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Erdähnlich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Systeme</a:t>
            </a:r>
            <a:endParaRPr lang="fr-LU" dirty="0">
              <a:solidFill>
                <a:srgbClr val="0000FF"/>
              </a:solidFill>
            </a:endParaRP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2176807-C5FE-BA8B-B257-14C8EF3F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99" y="612397"/>
            <a:ext cx="3587169" cy="286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88C2A-0BB8-0CFB-1207-84EAD4C67A97}"/>
              </a:ext>
            </a:extLst>
          </p:cNvPr>
          <p:cNvSpPr txBox="1"/>
          <p:nvPr/>
        </p:nvSpPr>
        <p:spPr>
          <a:xfrm>
            <a:off x="390714" y="5242495"/>
            <a:ext cx="92991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https://upload.wikimedia.org/wikipedia/commons/thumb/8/89/PIA21428_-_TRAPPIST-1_Comparison_to_Solar_System_and_Jovian_Moons.jpg/1024px-PIA21428_-_TRAPPIST-1_Comparison_to_Solar_System_and_Jovian_Moons.jpg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0A426-934F-800A-906F-058984E04B6D}"/>
              </a:ext>
            </a:extLst>
          </p:cNvPr>
          <p:cNvSpPr txBox="1"/>
          <p:nvPr/>
        </p:nvSpPr>
        <p:spPr>
          <a:xfrm>
            <a:off x="251671" y="1157681"/>
            <a:ext cx="4698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Trappist</a:t>
            </a:r>
            <a:r>
              <a:rPr lang="fr-LU" dirty="0"/>
              <a:t> System (U Liège)</a:t>
            </a:r>
            <a:br>
              <a:rPr lang="fr-LU" dirty="0"/>
            </a:br>
            <a:endParaRPr lang="fr-LU" dirty="0"/>
          </a:p>
          <a:p>
            <a:r>
              <a:rPr lang="fr-LU" dirty="0"/>
              <a:t>    7 </a:t>
            </a:r>
            <a:r>
              <a:rPr lang="fr-LU" dirty="0" err="1"/>
              <a:t>terrestrische</a:t>
            </a:r>
            <a:r>
              <a:rPr lang="fr-LU" dirty="0"/>
              <a:t> </a:t>
            </a:r>
            <a:r>
              <a:rPr lang="fr-LU" dirty="0" err="1"/>
              <a:t>Planeten</a:t>
            </a:r>
            <a:r>
              <a:rPr lang="fr-LU" dirty="0"/>
              <a:t> </a:t>
            </a:r>
            <a:r>
              <a:rPr lang="fr-LU" dirty="0" err="1"/>
              <a:t>kreisen</a:t>
            </a:r>
            <a:r>
              <a:rPr lang="fr-LU" dirty="0"/>
              <a:t> um </a:t>
            </a:r>
            <a:r>
              <a:rPr lang="fr-LU" dirty="0" err="1"/>
              <a:t>einen</a:t>
            </a:r>
            <a:br>
              <a:rPr lang="fr-LU" dirty="0"/>
            </a:br>
            <a:r>
              <a:rPr lang="fr-LU" dirty="0"/>
              <a:t>    </a:t>
            </a:r>
            <a:r>
              <a:rPr lang="fr-LU" dirty="0" err="1"/>
              <a:t>Roten</a:t>
            </a:r>
            <a:r>
              <a:rPr lang="fr-LU" dirty="0"/>
              <a:t> </a:t>
            </a:r>
            <a:r>
              <a:rPr lang="fr-LU" dirty="0" err="1"/>
              <a:t>Zwergen</a:t>
            </a:r>
            <a:r>
              <a:rPr lang="fr-LU" dirty="0"/>
              <a:t> </a:t>
            </a:r>
            <a:r>
              <a:rPr lang="en-US" b="1" dirty="0"/>
              <a:t>J23062928-0502285</a:t>
            </a:r>
            <a:r>
              <a:rPr lang="en-US" dirty="0"/>
              <a:t> </a:t>
            </a:r>
          </a:p>
          <a:p>
            <a:r>
              <a:rPr lang="en-US" dirty="0"/>
              <a:t>   </a:t>
            </a:r>
            <a:r>
              <a:rPr lang="fr-LU" dirty="0"/>
              <a:t> 40 </a:t>
            </a:r>
            <a:r>
              <a:rPr lang="fr-LU" dirty="0" err="1"/>
              <a:t>Lichtjahre</a:t>
            </a:r>
            <a:endParaRPr lang="fr-L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E03EF-D0DE-B20E-AFB9-C78388F5B5CB}"/>
              </a:ext>
            </a:extLst>
          </p:cNvPr>
          <p:cNvSpPr txBox="1"/>
          <p:nvPr/>
        </p:nvSpPr>
        <p:spPr>
          <a:xfrm>
            <a:off x="251671" y="4295816"/>
            <a:ext cx="929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Proxima </a:t>
            </a:r>
            <a:r>
              <a:rPr lang="fr-LU" dirty="0" err="1"/>
              <a:t>Centauri</a:t>
            </a:r>
            <a:r>
              <a:rPr lang="fr-LU" dirty="0"/>
              <a:t>, </a:t>
            </a:r>
            <a:r>
              <a:rPr lang="fr-LU" dirty="0" err="1"/>
              <a:t>unser</a:t>
            </a:r>
            <a:r>
              <a:rPr lang="fr-LU" dirty="0"/>
              <a:t> </a:t>
            </a:r>
            <a:r>
              <a:rPr lang="fr-LU" dirty="0" err="1"/>
              <a:t>nächster</a:t>
            </a:r>
            <a:r>
              <a:rPr lang="fr-LU" dirty="0"/>
              <a:t> Stern     4,2 </a:t>
            </a:r>
            <a:r>
              <a:rPr lang="fr-LU" dirty="0" err="1"/>
              <a:t>Lichtjahre</a:t>
            </a:r>
            <a:br>
              <a:rPr lang="fr-LU" dirty="0"/>
            </a:br>
            <a:r>
              <a:rPr lang="fr-LU" dirty="0"/>
              <a:t>1 </a:t>
            </a:r>
            <a:r>
              <a:rPr lang="fr-LU" dirty="0" err="1"/>
              <a:t>terrestrischer</a:t>
            </a:r>
            <a:r>
              <a:rPr lang="fr-LU" dirty="0"/>
              <a:t> Planet</a:t>
            </a:r>
          </a:p>
        </p:txBody>
      </p:sp>
    </p:spTree>
    <p:extLst>
      <p:ext uri="{BB962C8B-B14F-4D97-AF65-F5344CB8AC3E}">
        <p14:creationId xmlns:p14="http://schemas.microsoft.com/office/powerpoint/2010/main" val="367712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D6E77-834E-574F-D649-3896F2DFB9E8}"/>
              </a:ext>
            </a:extLst>
          </p:cNvPr>
          <p:cNvSpPr txBox="1"/>
          <p:nvPr/>
        </p:nvSpPr>
        <p:spPr>
          <a:xfrm>
            <a:off x="520118" y="5872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Habitable Zone</a:t>
            </a:r>
          </a:p>
        </p:txBody>
      </p:sp>
      <p:pic>
        <p:nvPicPr>
          <p:cNvPr id="4" name="Picture 3" descr="Schematic, sunburst chart&#10;&#10;Description automatically generated">
            <a:extLst>
              <a:ext uri="{FF2B5EF4-FFF2-40B4-BE49-F238E27FC236}">
                <a16:creationId xmlns:a16="http://schemas.microsoft.com/office/drawing/2014/main" id="{76C0D7D9-5393-5FB5-C6EA-3E1FEA2D5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90" y="553687"/>
            <a:ext cx="2662683" cy="2122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1FE21-D7D2-DDF7-0A2D-1A8317C16E91}"/>
              </a:ext>
            </a:extLst>
          </p:cNvPr>
          <p:cNvSpPr txBox="1"/>
          <p:nvPr/>
        </p:nvSpPr>
        <p:spPr>
          <a:xfrm>
            <a:off x="441617" y="738231"/>
            <a:ext cx="537195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>
                <a:solidFill>
                  <a:srgbClr val="FF0000"/>
                </a:solidFill>
              </a:rPr>
              <a:t>Zone um </a:t>
            </a:r>
            <a:r>
              <a:rPr lang="fr-LU" dirty="0" err="1">
                <a:solidFill>
                  <a:srgbClr val="FF0000"/>
                </a:solidFill>
              </a:rPr>
              <a:t>einen</a:t>
            </a:r>
            <a:r>
              <a:rPr lang="fr-LU" dirty="0">
                <a:solidFill>
                  <a:srgbClr val="FF0000"/>
                </a:solidFill>
              </a:rPr>
              <a:t> Stern, </a:t>
            </a:r>
            <a:r>
              <a:rPr lang="fr-LU" dirty="0" err="1">
                <a:solidFill>
                  <a:srgbClr val="FF0000"/>
                </a:solidFill>
              </a:rPr>
              <a:t>wo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im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Prinzip</a:t>
            </a:r>
            <a:r>
              <a:rPr lang="fr-LU" dirty="0">
                <a:solidFill>
                  <a:srgbClr val="FF0000"/>
                </a:solidFill>
              </a:rPr>
              <a:t> </a:t>
            </a:r>
            <a:br>
              <a:rPr lang="fr-LU" dirty="0">
                <a:solidFill>
                  <a:srgbClr val="FF0000"/>
                </a:solidFill>
              </a:rPr>
            </a:br>
            <a:r>
              <a:rPr lang="fr-LU" dirty="0">
                <a:solidFill>
                  <a:srgbClr val="FF0000"/>
                </a:solidFill>
              </a:rPr>
              <a:t>Leben </a:t>
            </a:r>
            <a:r>
              <a:rPr lang="fr-LU" dirty="0" err="1">
                <a:solidFill>
                  <a:srgbClr val="FF0000"/>
                </a:solidFill>
              </a:rPr>
              <a:t>möglich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ist</a:t>
            </a:r>
            <a:endParaRPr lang="fr-L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Temperatur</a:t>
            </a:r>
            <a:r>
              <a:rPr lang="fr-LU" dirty="0"/>
              <a:t> </a:t>
            </a:r>
            <a:r>
              <a:rPr lang="fr-LU" dirty="0" err="1"/>
              <a:t>weder</a:t>
            </a:r>
            <a:r>
              <a:rPr lang="fr-LU" dirty="0"/>
              <a:t> </a:t>
            </a:r>
            <a:r>
              <a:rPr lang="fr-LU" dirty="0" err="1"/>
              <a:t>zu</a:t>
            </a:r>
            <a:r>
              <a:rPr lang="fr-LU" dirty="0"/>
              <a:t> </a:t>
            </a:r>
            <a:r>
              <a:rPr lang="fr-LU" dirty="0" err="1"/>
              <a:t>kalt</a:t>
            </a:r>
            <a:r>
              <a:rPr lang="fr-LU" dirty="0"/>
              <a:t> </a:t>
            </a:r>
            <a:r>
              <a:rPr lang="fr-LU" dirty="0" err="1"/>
              <a:t>noch</a:t>
            </a:r>
            <a:r>
              <a:rPr lang="fr-LU" dirty="0"/>
              <a:t> </a:t>
            </a:r>
            <a:r>
              <a:rPr lang="fr-LU" dirty="0" err="1"/>
              <a:t>zu</a:t>
            </a:r>
            <a:r>
              <a:rPr lang="fr-LU" dirty="0"/>
              <a:t> warm</a:t>
            </a:r>
            <a:br>
              <a:rPr lang="fr-LU" dirty="0"/>
            </a:br>
            <a:r>
              <a:rPr lang="fr-LU" dirty="0"/>
              <a:t>  </a:t>
            </a:r>
            <a:r>
              <a:rPr lang="fr-LU" sz="1600" dirty="0"/>
              <a:t>- </a:t>
            </a:r>
            <a:r>
              <a:rPr lang="fr-LU" sz="1600" dirty="0" err="1"/>
              <a:t>Wasser</a:t>
            </a:r>
            <a:r>
              <a:rPr lang="fr-LU" sz="1600" dirty="0"/>
              <a:t> </a:t>
            </a:r>
            <a:r>
              <a:rPr lang="fr-LU" sz="1600" dirty="0" err="1"/>
              <a:t>flüssig</a:t>
            </a:r>
            <a:endParaRPr lang="fr-LU" sz="1600" dirty="0"/>
          </a:p>
          <a:p>
            <a:r>
              <a:rPr lang="fr-LU" sz="1600" dirty="0"/>
              <a:t>       - Carbon-</a:t>
            </a:r>
            <a:r>
              <a:rPr lang="fr-LU" sz="1600" dirty="0" err="1"/>
              <a:t>Silikat</a:t>
            </a:r>
            <a:r>
              <a:rPr lang="fr-LU" sz="1600" dirty="0"/>
              <a:t>-</a:t>
            </a:r>
            <a:r>
              <a:rPr lang="fr-LU" sz="1600" dirty="0" err="1"/>
              <a:t>Zyklus</a:t>
            </a:r>
            <a:r>
              <a:rPr lang="fr-LU" sz="1600" dirty="0"/>
              <a:t> </a:t>
            </a:r>
            <a:r>
              <a:rPr lang="fr-LU" sz="1600" dirty="0" err="1"/>
              <a:t>reguliert</a:t>
            </a:r>
            <a:r>
              <a:rPr lang="fr-LU" sz="1600" dirty="0"/>
              <a:t> </a:t>
            </a:r>
            <a:r>
              <a:rPr lang="fr-LU" sz="1600" dirty="0" err="1"/>
              <a:t>Treibhauseffekt</a:t>
            </a:r>
            <a:endParaRPr lang="fr-L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Nicht</a:t>
            </a:r>
            <a:r>
              <a:rPr lang="fr-LU" dirty="0"/>
              <a:t> </a:t>
            </a:r>
            <a:r>
              <a:rPr lang="fr-LU" dirty="0" err="1"/>
              <a:t>zu</a:t>
            </a:r>
            <a:r>
              <a:rPr lang="fr-LU" dirty="0"/>
              <a:t> </a:t>
            </a:r>
            <a:r>
              <a:rPr lang="fr-LU" dirty="0" err="1"/>
              <a:t>viel</a:t>
            </a:r>
            <a:r>
              <a:rPr lang="fr-LU" dirty="0"/>
              <a:t> </a:t>
            </a:r>
            <a:r>
              <a:rPr lang="fr-LU" dirty="0" err="1"/>
              <a:t>Radioaktive</a:t>
            </a:r>
            <a:r>
              <a:rPr lang="fr-LU" dirty="0"/>
              <a:t> </a:t>
            </a:r>
            <a:r>
              <a:rPr lang="fr-LU" dirty="0" err="1"/>
              <a:t>oder</a:t>
            </a:r>
            <a:r>
              <a:rPr lang="fr-LU" dirty="0"/>
              <a:t> UV </a:t>
            </a:r>
            <a:r>
              <a:rPr lang="fr-LU" dirty="0" err="1"/>
              <a:t>Strahlung</a:t>
            </a:r>
            <a:endParaRPr lang="fr-LU" dirty="0"/>
          </a:p>
          <a:p>
            <a:endParaRPr lang="fr-L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391D3-7D0E-87AF-4B14-5924DB13117E}"/>
              </a:ext>
            </a:extLst>
          </p:cNvPr>
          <p:cNvSpPr txBox="1"/>
          <p:nvPr/>
        </p:nvSpPr>
        <p:spPr>
          <a:xfrm>
            <a:off x="159449" y="3569289"/>
            <a:ext cx="94795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i="1" dirty="0" err="1"/>
              <a:t>Ausserdem</a:t>
            </a:r>
            <a:r>
              <a:rPr lang="fr-LU" i="1" dirty="0"/>
              <a:t>:</a:t>
            </a:r>
            <a:br>
              <a:rPr lang="fr-LU" i="1" dirty="0"/>
            </a:br>
            <a:br>
              <a:rPr lang="fr-LU" i="1" dirty="0"/>
            </a:br>
            <a:r>
              <a:rPr lang="fr-LU" i="1" dirty="0"/>
              <a:t>   - Der Stern </a:t>
            </a:r>
            <a:r>
              <a:rPr lang="fr-LU" i="1" dirty="0" err="1"/>
              <a:t>muss</a:t>
            </a:r>
            <a:r>
              <a:rPr lang="fr-LU" i="1" dirty="0"/>
              <a:t> </a:t>
            </a:r>
            <a:r>
              <a:rPr lang="fr-LU" i="1" dirty="0" err="1"/>
              <a:t>eine</a:t>
            </a:r>
            <a:r>
              <a:rPr lang="fr-LU" i="1" dirty="0"/>
              <a:t> </a:t>
            </a:r>
            <a:r>
              <a:rPr lang="fr-LU" i="1" dirty="0" err="1"/>
              <a:t>genügend</a:t>
            </a:r>
            <a:r>
              <a:rPr lang="fr-LU" i="1" dirty="0"/>
              <a:t> lange </a:t>
            </a:r>
            <a:r>
              <a:rPr lang="fr-LU" i="1" dirty="0" err="1"/>
              <a:t>Lebensdauer</a:t>
            </a:r>
            <a:r>
              <a:rPr lang="fr-LU" i="1" dirty="0"/>
              <a:t> </a:t>
            </a:r>
            <a:r>
              <a:rPr lang="fr-LU" i="1" dirty="0" err="1"/>
              <a:t>haben</a:t>
            </a:r>
            <a:r>
              <a:rPr lang="fr-LU" i="1" dirty="0"/>
              <a:t> &gt;&gt; 1 </a:t>
            </a:r>
            <a:r>
              <a:rPr lang="fr-LU" i="1" dirty="0" err="1"/>
              <a:t>Milliarde</a:t>
            </a:r>
            <a:r>
              <a:rPr lang="fr-LU" i="1" dirty="0"/>
              <a:t> </a:t>
            </a:r>
            <a:r>
              <a:rPr lang="fr-LU" i="1" dirty="0" err="1"/>
              <a:t>Jahre</a:t>
            </a:r>
            <a:br>
              <a:rPr lang="fr-LU" i="1" dirty="0"/>
            </a:br>
            <a:r>
              <a:rPr lang="fr-LU" i="1" dirty="0"/>
              <a:t>   - Der Planet </a:t>
            </a:r>
            <a:r>
              <a:rPr lang="fr-LU" i="1" dirty="0" err="1"/>
              <a:t>muss</a:t>
            </a:r>
            <a:r>
              <a:rPr lang="fr-LU" i="1" dirty="0"/>
              <a:t> </a:t>
            </a:r>
            <a:r>
              <a:rPr lang="fr-LU" i="1" dirty="0" err="1"/>
              <a:t>ausserdem</a:t>
            </a:r>
            <a:r>
              <a:rPr lang="fr-LU" i="1" dirty="0"/>
              <a:t> </a:t>
            </a:r>
            <a:r>
              <a:rPr lang="fr-LU" i="1" dirty="0" err="1"/>
              <a:t>gross</a:t>
            </a:r>
            <a:r>
              <a:rPr lang="fr-LU" i="1" dirty="0"/>
              <a:t> </a:t>
            </a:r>
            <a:r>
              <a:rPr lang="fr-LU" i="1" dirty="0" err="1"/>
              <a:t>genug</a:t>
            </a:r>
            <a:r>
              <a:rPr lang="fr-LU" i="1" dirty="0"/>
              <a:t> sein, um </a:t>
            </a:r>
            <a:r>
              <a:rPr lang="fr-LU" i="1" dirty="0" err="1"/>
              <a:t>Atmosphäre</a:t>
            </a:r>
            <a:r>
              <a:rPr lang="fr-LU" i="1" dirty="0"/>
              <a:t> </a:t>
            </a:r>
            <a:r>
              <a:rPr lang="fr-LU" i="1" dirty="0" err="1"/>
              <a:t>zu</a:t>
            </a:r>
            <a:r>
              <a:rPr lang="fr-LU" i="1" dirty="0"/>
              <a:t> </a:t>
            </a:r>
            <a:r>
              <a:rPr lang="fr-LU" i="1" dirty="0" err="1"/>
              <a:t>halten</a:t>
            </a:r>
            <a:r>
              <a:rPr lang="fr-LU" i="1" dirty="0"/>
              <a:t> </a:t>
            </a:r>
            <a:r>
              <a:rPr lang="fr-LU" i="1" dirty="0" err="1"/>
              <a:t>und</a:t>
            </a:r>
            <a:r>
              <a:rPr lang="fr-LU" i="1" dirty="0"/>
              <a:t> </a:t>
            </a:r>
            <a:r>
              <a:rPr lang="fr-LU" i="1" dirty="0" err="1"/>
              <a:t>inneren</a:t>
            </a:r>
            <a:br>
              <a:rPr lang="fr-LU" i="1" dirty="0"/>
            </a:br>
            <a:r>
              <a:rPr lang="fr-LU" i="1" dirty="0"/>
              <a:t>   </a:t>
            </a:r>
            <a:r>
              <a:rPr lang="fr-LU" i="1" dirty="0" err="1"/>
              <a:t>Vulkanismus</a:t>
            </a:r>
            <a:r>
              <a:rPr lang="fr-LU" i="1" dirty="0"/>
              <a:t> </a:t>
            </a:r>
            <a:r>
              <a:rPr lang="fr-LU" i="1" dirty="0" err="1"/>
              <a:t>zu</a:t>
            </a:r>
            <a:r>
              <a:rPr lang="fr-LU" i="1" dirty="0"/>
              <a:t> </a:t>
            </a:r>
            <a:r>
              <a:rPr lang="fr-LU" i="1" dirty="0" err="1"/>
              <a:t>haben</a:t>
            </a:r>
            <a:r>
              <a:rPr lang="fr-LU" i="1" dirty="0"/>
              <a:t> (</a:t>
            </a:r>
            <a:r>
              <a:rPr lang="fr-LU" i="1" dirty="0" err="1"/>
              <a:t>Regulierung</a:t>
            </a:r>
            <a:r>
              <a:rPr lang="fr-LU" i="1" dirty="0"/>
              <a:t> des </a:t>
            </a:r>
            <a:r>
              <a:rPr lang="fr-LU" i="1" dirty="0" err="1"/>
              <a:t>Carbonat-Silikat-Zyklus</a:t>
            </a:r>
            <a:r>
              <a:rPr lang="fr-LU" i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1D77D-F629-DEBC-C14A-EB118A03FF6E}"/>
              </a:ext>
            </a:extLst>
          </p:cNvPr>
          <p:cNvSpPr txBox="1"/>
          <p:nvPr/>
        </p:nvSpPr>
        <p:spPr>
          <a:xfrm>
            <a:off x="6137490" y="2675885"/>
            <a:ext cx="2542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400" dirty="0"/>
              <a:t>Habitable Zone um </a:t>
            </a:r>
            <a:r>
              <a:rPr lang="fr-LU" sz="1400" dirty="0" err="1"/>
              <a:t>Erde</a:t>
            </a:r>
            <a:br>
              <a:rPr lang="fr-LU" sz="1400" dirty="0"/>
            </a:br>
            <a:r>
              <a:rPr lang="fr-LU" sz="1400" dirty="0"/>
              <a:t>(</a:t>
            </a:r>
            <a:r>
              <a:rPr lang="fr-LU" sz="1400" dirty="0" err="1"/>
              <a:t>konservativ</a:t>
            </a:r>
            <a:r>
              <a:rPr lang="fr-LU" sz="1400" dirty="0"/>
              <a:t> </a:t>
            </a:r>
            <a:r>
              <a:rPr lang="fr-LU" sz="1400" dirty="0" err="1"/>
              <a:t>und</a:t>
            </a:r>
            <a:r>
              <a:rPr lang="fr-LU" sz="1400" dirty="0"/>
              <a:t> </a:t>
            </a:r>
            <a:r>
              <a:rPr lang="fr-LU" sz="1400" dirty="0" err="1"/>
              <a:t>optimistisch</a:t>
            </a:r>
            <a:r>
              <a:rPr lang="fr-L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942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82184-D8AE-41C4-A896-48C9EC56164E}"/>
              </a:ext>
            </a:extLst>
          </p:cNvPr>
          <p:cNvSpPr txBox="1"/>
          <p:nvPr/>
        </p:nvSpPr>
        <p:spPr>
          <a:xfrm flipH="1">
            <a:off x="792339" y="864066"/>
            <a:ext cx="8206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/>
              <a:t>Je </a:t>
            </a:r>
            <a:r>
              <a:rPr lang="fr-LU" dirty="0" err="1"/>
              <a:t>nach</a:t>
            </a:r>
            <a:r>
              <a:rPr lang="fr-LU" dirty="0"/>
              <a:t> </a:t>
            </a:r>
            <a:r>
              <a:rPr lang="fr-LU" dirty="0" err="1"/>
              <a:t>Auslegung</a:t>
            </a:r>
            <a:r>
              <a:rPr lang="fr-LU" dirty="0"/>
              <a:t> </a:t>
            </a:r>
            <a:r>
              <a:rPr lang="fr-LU" dirty="0" err="1"/>
              <a:t>haben</a:t>
            </a:r>
            <a:r>
              <a:rPr lang="fr-LU" dirty="0"/>
              <a:t> </a:t>
            </a:r>
            <a:r>
              <a:rPr lang="fr-LU" dirty="0" err="1"/>
              <a:t>wir</a:t>
            </a:r>
            <a:r>
              <a:rPr lang="fr-LU" dirty="0"/>
              <a:t> bis </a:t>
            </a:r>
            <a:r>
              <a:rPr lang="fr-LU" dirty="0" err="1"/>
              <a:t>jetzt</a:t>
            </a:r>
            <a:r>
              <a:rPr lang="fr-LU" dirty="0"/>
              <a:t> 21 </a:t>
            </a:r>
            <a:r>
              <a:rPr lang="fr-LU" dirty="0" err="1"/>
              <a:t>oder</a:t>
            </a:r>
            <a:r>
              <a:rPr lang="fr-LU" dirty="0"/>
              <a:t> 38 </a:t>
            </a:r>
            <a:r>
              <a:rPr lang="fr-LU" dirty="0" err="1"/>
              <a:t>Exoplaneten</a:t>
            </a:r>
            <a:r>
              <a:rPr lang="fr-LU" dirty="0"/>
              <a:t> in der </a:t>
            </a:r>
            <a:r>
              <a:rPr lang="fr-LU" dirty="0" err="1"/>
              <a:t>Habitablen</a:t>
            </a:r>
            <a:r>
              <a:rPr lang="fr-LU" dirty="0"/>
              <a:t> Zone </a:t>
            </a:r>
            <a:r>
              <a:rPr lang="fr-LU" dirty="0" err="1"/>
              <a:t>entdeckt</a:t>
            </a:r>
            <a:r>
              <a:rPr lang="fr-L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24135-EAC0-F34E-6CB1-F05770C9F1AD}"/>
              </a:ext>
            </a:extLst>
          </p:cNvPr>
          <p:cNvSpPr txBox="1"/>
          <p:nvPr/>
        </p:nvSpPr>
        <p:spPr>
          <a:xfrm>
            <a:off x="520118" y="58723"/>
            <a:ext cx="332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JWST Mission « </a:t>
            </a:r>
            <a:r>
              <a:rPr lang="fr-LU" dirty="0" err="1">
                <a:solidFill>
                  <a:srgbClr val="0000FF"/>
                </a:solidFill>
              </a:rPr>
              <a:t>Exoplaneten</a:t>
            </a:r>
            <a:r>
              <a:rPr lang="fr-LU" dirty="0">
                <a:solidFill>
                  <a:srgbClr val="0000FF"/>
                </a:solidFill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5D1B1-6233-3BD1-40C1-50E40DA73E8F}"/>
              </a:ext>
            </a:extLst>
          </p:cNvPr>
          <p:cNvSpPr txBox="1"/>
          <p:nvPr/>
        </p:nvSpPr>
        <p:spPr>
          <a:xfrm>
            <a:off x="666925" y="2092540"/>
            <a:ext cx="74536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dirty="0">
                <a:solidFill>
                  <a:srgbClr val="FF0000"/>
                </a:solidFill>
              </a:rPr>
              <a:t>ZIEL JWST:	</a:t>
            </a:r>
            <a:br>
              <a:rPr lang="fr-LU" dirty="0">
                <a:solidFill>
                  <a:srgbClr val="FF0000"/>
                </a:solidFill>
              </a:rPr>
            </a:br>
            <a:endParaRPr lang="fr-LU" dirty="0">
              <a:solidFill>
                <a:srgbClr val="FF0000"/>
              </a:solidFill>
            </a:endParaRPr>
          </a:p>
          <a:p>
            <a:r>
              <a:rPr lang="fr-LU" dirty="0">
                <a:solidFill>
                  <a:srgbClr val="FF0000"/>
                </a:solidFill>
              </a:rPr>
              <a:t>Neue </a:t>
            </a:r>
            <a:r>
              <a:rPr lang="fr-LU" dirty="0" err="1">
                <a:solidFill>
                  <a:srgbClr val="FF0000"/>
                </a:solidFill>
              </a:rPr>
              <a:t>Exoplaneten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finden</a:t>
            </a:r>
            <a:r>
              <a:rPr lang="fr-LU" dirty="0">
                <a:solidFill>
                  <a:srgbClr val="FF0000"/>
                </a:solidFill>
              </a:rPr>
              <a:t>, </a:t>
            </a:r>
            <a:r>
              <a:rPr lang="fr-LU" dirty="0" err="1">
                <a:solidFill>
                  <a:srgbClr val="FF0000"/>
                </a:solidFill>
              </a:rPr>
              <a:t>auch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ausserhalb</a:t>
            </a:r>
            <a:r>
              <a:rPr lang="fr-LU" dirty="0">
                <a:solidFill>
                  <a:srgbClr val="FF0000"/>
                </a:solidFill>
              </a:rPr>
              <a:t> der </a:t>
            </a:r>
            <a:r>
              <a:rPr lang="fr-LU" dirty="0" err="1">
                <a:solidFill>
                  <a:srgbClr val="FF0000"/>
                </a:solidFill>
              </a:rPr>
              <a:t>Milchstrasse</a:t>
            </a:r>
            <a:endParaRPr lang="fr-LU" dirty="0">
              <a:solidFill>
                <a:srgbClr val="FF0000"/>
              </a:solidFill>
            </a:endParaRPr>
          </a:p>
          <a:p>
            <a:endParaRPr lang="fr-LU" dirty="0">
              <a:solidFill>
                <a:srgbClr val="FF0000"/>
              </a:solidFill>
            </a:endParaRPr>
          </a:p>
          <a:p>
            <a:r>
              <a:rPr lang="fr-LU" dirty="0" err="1">
                <a:solidFill>
                  <a:srgbClr val="FF0000"/>
                </a:solidFill>
              </a:rPr>
              <a:t>Spektren</a:t>
            </a:r>
            <a:r>
              <a:rPr lang="fr-LU" dirty="0">
                <a:solidFill>
                  <a:srgbClr val="FF0000"/>
                </a:solidFill>
              </a:rPr>
              <a:t> der </a:t>
            </a:r>
            <a:r>
              <a:rPr lang="fr-LU" dirty="0" err="1">
                <a:solidFill>
                  <a:srgbClr val="FF0000"/>
                </a:solidFill>
              </a:rPr>
              <a:t>Exoplaneten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messen</a:t>
            </a:r>
            <a:r>
              <a:rPr lang="fr-LU" dirty="0">
                <a:solidFill>
                  <a:srgbClr val="FF0000"/>
                </a:solidFill>
              </a:rPr>
              <a:t>: Analyse der </a:t>
            </a:r>
            <a:r>
              <a:rPr lang="fr-LU" dirty="0" err="1">
                <a:solidFill>
                  <a:srgbClr val="FF0000"/>
                </a:solidFill>
              </a:rPr>
              <a:t>Zusammensetzung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und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wenn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möglich</a:t>
            </a:r>
            <a:r>
              <a:rPr lang="fr-LU" dirty="0">
                <a:solidFill>
                  <a:srgbClr val="FF0000"/>
                </a:solidFill>
              </a:rPr>
              <a:t> der </a:t>
            </a:r>
            <a:r>
              <a:rPr lang="fr-LU" dirty="0" err="1">
                <a:solidFill>
                  <a:srgbClr val="FF0000"/>
                </a:solidFill>
              </a:rPr>
              <a:t>Atmosphäre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Millionen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Jahre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nach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dem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Urknall</a:t>
            </a:r>
            <a:br>
              <a:rPr lang="fr-LU" dirty="0">
                <a:solidFill>
                  <a:srgbClr val="FF0000"/>
                </a:solidFill>
              </a:rPr>
            </a:br>
            <a:endParaRPr lang="fr-L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6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ectre Électromagnétique Banque d'image et photos - Alamy">
            <a:extLst>
              <a:ext uri="{FF2B5EF4-FFF2-40B4-BE49-F238E27FC236}">
                <a16:creationId xmlns:a16="http://schemas.microsoft.com/office/drawing/2014/main" id="{8C3F084E-118B-7CF1-594F-10794BDA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8" y="2329393"/>
            <a:ext cx="4812543" cy="22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E7D07-8762-94E7-BB71-ADDBD70A6F74}"/>
              </a:ext>
            </a:extLst>
          </p:cNvPr>
          <p:cNvSpPr txBox="1"/>
          <p:nvPr/>
        </p:nvSpPr>
        <p:spPr>
          <a:xfrm>
            <a:off x="88083" y="5177837"/>
            <a:ext cx="9992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https://www.google.com/imgres?imgurl=https%3A%2F%2Fc8.alamy.com%2Fcompfr%2Fpy3pcf%2Fspectre-electromagnetique-science-illustration-diagramme-py3pcf.jpg&amp;imgrefurl=</a:t>
            </a:r>
            <a:r>
              <a:rPr lang="fr-LU" sz="800" dirty="0"/>
              <a:t>https%3A%2F%2F</a:t>
            </a:r>
          </a:p>
          <a:p>
            <a:r>
              <a:rPr lang="fr-LU" sz="800" dirty="0"/>
              <a:t>www.alamyimages.fr%2Fphotos-images%2Fspectre%25C3%25A9lectromagn%25C3%25A9tique.html&amp;tbnid=uy63kM_uCazL_M&amp;vet=12ahUKEwjMvu_xmqX4AhViwwIHHfGmAQwQMygGeg</a:t>
            </a:r>
          </a:p>
          <a:p>
            <a:r>
              <a:rPr lang="fr-LU" sz="800" dirty="0"/>
              <a:t>UIARDKAQ..i&amp;docid=8mAqz0LPur0h3M&amp;w=1300&amp;h=617&amp;q=image%20spectre%20%C3%A9lectromagn%C3%A9tique&amp;client=</a:t>
            </a:r>
            <a:r>
              <a:rPr lang="fr-LU" sz="800" dirty="0" err="1"/>
              <a:t>firefox-b-d&amp;ved</a:t>
            </a:r>
            <a:r>
              <a:rPr lang="fr-LU" sz="800" dirty="0"/>
              <a:t>=2ahUKEwjMvu_xmqX4AhViwwIHHfGmAQwQMygGegUIARDKAQ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868F14-45B6-1DA3-134F-7E37F0E7FBE8}"/>
              </a:ext>
            </a:extLst>
          </p:cNvPr>
          <p:cNvSpPr txBox="1"/>
          <p:nvPr/>
        </p:nvSpPr>
        <p:spPr>
          <a:xfrm>
            <a:off x="520118" y="5872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Elektromagnetisches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Spektrum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1650E-13EA-D9EF-3B0A-4EFDBFDBBA8E}"/>
              </a:ext>
            </a:extLst>
          </p:cNvPr>
          <p:cNvSpPr txBox="1"/>
          <p:nvPr/>
        </p:nvSpPr>
        <p:spPr>
          <a:xfrm>
            <a:off x="309583" y="630350"/>
            <a:ext cx="83750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/>
              <a:t>Sichtbares</a:t>
            </a:r>
            <a:r>
              <a:rPr lang="fr-LU" dirty="0"/>
              <a:t> </a:t>
            </a:r>
            <a:r>
              <a:rPr lang="fr-LU" dirty="0" err="1"/>
              <a:t>Licht</a:t>
            </a:r>
            <a:r>
              <a:rPr lang="fr-LU" dirty="0"/>
              <a:t> </a:t>
            </a:r>
            <a:r>
              <a:rPr lang="fr-LU" dirty="0" err="1"/>
              <a:t>besteht</a:t>
            </a:r>
            <a:r>
              <a:rPr lang="fr-LU" dirty="0"/>
              <a:t> </a:t>
            </a:r>
            <a:r>
              <a:rPr lang="fr-LU" dirty="0" err="1"/>
              <a:t>aus</a:t>
            </a:r>
            <a:r>
              <a:rPr lang="fr-LU" dirty="0"/>
              <a:t> Wellen von </a:t>
            </a:r>
            <a:r>
              <a:rPr lang="fr-LU" dirty="0" err="1"/>
              <a:t>elektrischen</a:t>
            </a:r>
            <a:r>
              <a:rPr lang="fr-LU" dirty="0"/>
              <a:t> 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magnetischen</a:t>
            </a:r>
            <a:r>
              <a:rPr lang="fr-LU" dirty="0"/>
              <a:t> </a:t>
            </a:r>
            <a:r>
              <a:rPr lang="fr-LU" dirty="0" err="1"/>
              <a:t>Feldern</a:t>
            </a:r>
            <a:br>
              <a:rPr lang="fr-LU" dirty="0"/>
            </a:br>
            <a:r>
              <a:rPr lang="fr-LU" dirty="0" err="1"/>
              <a:t>Wellenlänge</a:t>
            </a:r>
            <a:r>
              <a:rPr lang="fr-LU" dirty="0"/>
              <a:t> 0,4 – 0,8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 = 0,4-0,8 </a:t>
            </a:r>
            <a:r>
              <a:rPr lang="fr-LU" dirty="0" err="1"/>
              <a:t>Tausendstel</a:t>
            </a:r>
            <a:r>
              <a:rPr lang="fr-LU" dirty="0"/>
              <a:t>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600" dirty="0" err="1"/>
              <a:t>Infrarot</a:t>
            </a:r>
            <a:r>
              <a:rPr lang="fr-LU" sz="1600" dirty="0"/>
              <a:t> </a:t>
            </a:r>
            <a:r>
              <a:rPr lang="fr-LU" sz="1600" dirty="0" err="1"/>
              <a:t>Licht</a:t>
            </a:r>
            <a:r>
              <a:rPr lang="fr-LU" sz="1600" dirty="0"/>
              <a:t>, </a:t>
            </a:r>
            <a:r>
              <a:rPr lang="fr-LU" sz="1600" dirty="0" err="1"/>
              <a:t>Mikrowellen</a:t>
            </a:r>
            <a:r>
              <a:rPr lang="fr-LU" sz="1600" dirty="0"/>
              <a:t> </a:t>
            </a:r>
            <a:r>
              <a:rPr lang="fr-LU" sz="1600" dirty="0" err="1"/>
              <a:t>und</a:t>
            </a:r>
            <a:r>
              <a:rPr lang="fr-LU" sz="1600" dirty="0"/>
              <a:t> </a:t>
            </a:r>
            <a:r>
              <a:rPr lang="fr-LU" sz="1600" dirty="0" err="1"/>
              <a:t>Radiowellen</a:t>
            </a:r>
            <a:r>
              <a:rPr lang="fr-LU" sz="1600" dirty="0"/>
              <a:t> </a:t>
            </a:r>
            <a:r>
              <a:rPr lang="fr-LU" sz="1600" dirty="0" err="1"/>
              <a:t>haben</a:t>
            </a:r>
            <a:r>
              <a:rPr lang="fr-LU" sz="1600" dirty="0"/>
              <a:t> </a:t>
            </a:r>
            <a:r>
              <a:rPr lang="fr-LU" sz="1600" dirty="0" err="1"/>
              <a:t>grössere</a:t>
            </a:r>
            <a:r>
              <a:rPr lang="fr-LU" sz="1600" dirty="0"/>
              <a:t> </a:t>
            </a:r>
            <a:r>
              <a:rPr lang="fr-LU" sz="1600" dirty="0" err="1"/>
              <a:t>Wellenlängen</a:t>
            </a:r>
            <a:endParaRPr lang="fr-LU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sz="1600" dirty="0"/>
              <a:t>Ultraviolettes </a:t>
            </a:r>
            <a:r>
              <a:rPr lang="fr-LU" sz="1600" dirty="0" err="1"/>
              <a:t>Licht</a:t>
            </a:r>
            <a:r>
              <a:rPr lang="fr-LU" sz="1600" dirty="0"/>
              <a:t>, Röntgen </a:t>
            </a:r>
            <a:r>
              <a:rPr lang="fr-LU" sz="1600" dirty="0" err="1"/>
              <a:t>und</a:t>
            </a:r>
            <a:r>
              <a:rPr lang="fr-LU" sz="1600" dirty="0"/>
              <a:t> Gamma </a:t>
            </a:r>
            <a:r>
              <a:rPr lang="fr-LU" sz="1600" dirty="0" err="1"/>
              <a:t>Strahlen</a:t>
            </a:r>
            <a:r>
              <a:rPr lang="fr-LU" sz="1600" dirty="0"/>
              <a:t> </a:t>
            </a:r>
            <a:r>
              <a:rPr lang="fr-LU" sz="1600" dirty="0" err="1"/>
              <a:t>haben</a:t>
            </a:r>
            <a:r>
              <a:rPr lang="fr-LU" sz="1600" dirty="0"/>
              <a:t> </a:t>
            </a:r>
            <a:r>
              <a:rPr lang="fr-LU" sz="1600" dirty="0" err="1"/>
              <a:t>kürzere</a:t>
            </a:r>
            <a:r>
              <a:rPr lang="fr-LU" sz="1600" dirty="0"/>
              <a:t> </a:t>
            </a:r>
            <a:r>
              <a:rPr lang="fr-LU" sz="1600" dirty="0" err="1"/>
              <a:t>Wellenlängen</a:t>
            </a:r>
            <a:endParaRPr lang="fr-L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766F4-6358-BA66-8252-C0363459165A}"/>
              </a:ext>
            </a:extLst>
          </p:cNvPr>
          <p:cNvSpPr txBox="1"/>
          <p:nvPr/>
        </p:nvSpPr>
        <p:spPr>
          <a:xfrm>
            <a:off x="6015116" y="2220325"/>
            <a:ext cx="3120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2000" b="1" i="1" dirty="0" err="1"/>
              <a:t>Das</a:t>
            </a:r>
            <a:r>
              <a:rPr lang="fr-LU" sz="2000" b="1" i="1" dirty="0"/>
              <a:t> </a:t>
            </a:r>
            <a:r>
              <a:rPr lang="fr-LU" sz="2000" b="1" i="1" dirty="0" err="1"/>
              <a:t>Weltall</a:t>
            </a:r>
            <a:r>
              <a:rPr lang="fr-LU" sz="2000" b="1" i="1" dirty="0"/>
              <a:t> </a:t>
            </a:r>
            <a:r>
              <a:rPr lang="fr-LU" sz="2000" b="1" i="1" dirty="0" err="1"/>
              <a:t>strahlt</a:t>
            </a:r>
            <a:r>
              <a:rPr lang="fr-LU" sz="2000" b="1" i="1" dirty="0"/>
              <a:t> in</a:t>
            </a:r>
          </a:p>
          <a:p>
            <a:pPr algn="ctr"/>
            <a:r>
              <a:rPr lang="fr-LU" sz="2000" b="1" i="1" dirty="0"/>
              <a:t> </a:t>
            </a:r>
            <a:r>
              <a:rPr lang="fr-LU" sz="2400" b="1" i="1" dirty="0" err="1">
                <a:solidFill>
                  <a:srgbClr val="7030A0"/>
                </a:solidFill>
              </a:rPr>
              <a:t>a</a:t>
            </a:r>
            <a:r>
              <a:rPr lang="fr-LU" sz="2400" b="1" i="1" dirty="0" err="1">
                <a:solidFill>
                  <a:srgbClr val="0070C0"/>
                </a:solidFill>
              </a:rPr>
              <a:t>ll</a:t>
            </a:r>
            <a:r>
              <a:rPr lang="fr-LU" sz="2400" b="1" i="1" dirty="0" err="1">
                <a:solidFill>
                  <a:srgbClr val="00B050"/>
                </a:solidFill>
              </a:rPr>
              <a:t>en</a:t>
            </a:r>
            <a:r>
              <a:rPr lang="fr-LU" sz="2400" b="1" i="1" dirty="0"/>
              <a:t> </a:t>
            </a:r>
            <a:r>
              <a:rPr lang="fr-LU" sz="2400" b="1" i="1" dirty="0" err="1">
                <a:solidFill>
                  <a:srgbClr val="FFC000"/>
                </a:solidFill>
              </a:rPr>
              <a:t>We</a:t>
            </a:r>
            <a:r>
              <a:rPr lang="fr-LU" sz="2400" b="1" i="1" dirty="0" err="1">
                <a:solidFill>
                  <a:srgbClr val="FF0000"/>
                </a:solidFill>
              </a:rPr>
              <a:t>lle</a:t>
            </a:r>
            <a:r>
              <a:rPr lang="fr-LU" sz="2400" b="1" i="1" dirty="0" err="1">
                <a:solidFill>
                  <a:srgbClr val="7030A0"/>
                </a:solidFill>
              </a:rPr>
              <a:t>nl</a:t>
            </a:r>
            <a:r>
              <a:rPr lang="fr-LU" sz="2400" b="1" i="1" dirty="0" err="1">
                <a:solidFill>
                  <a:srgbClr val="0070C0"/>
                </a:solidFill>
              </a:rPr>
              <a:t>än</a:t>
            </a:r>
            <a:r>
              <a:rPr lang="fr-LU" sz="2400" b="1" i="1" dirty="0" err="1">
                <a:solidFill>
                  <a:srgbClr val="92D050"/>
                </a:solidFill>
              </a:rPr>
              <a:t>ge</a:t>
            </a:r>
            <a:r>
              <a:rPr lang="fr-LU" sz="2400" b="1" i="1" dirty="0" err="1">
                <a:solidFill>
                  <a:srgbClr val="FFC000"/>
                </a:solidFill>
              </a:rPr>
              <a:t>n</a:t>
            </a:r>
            <a:endParaRPr lang="fr-LU" sz="2000" b="1" i="1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04750-7E98-6C29-1526-28000D1C4564}"/>
              </a:ext>
            </a:extLst>
          </p:cNvPr>
          <p:cNvSpPr txBox="1"/>
          <p:nvPr/>
        </p:nvSpPr>
        <p:spPr>
          <a:xfrm>
            <a:off x="6015116" y="3834083"/>
            <a:ext cx="30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FF0000"/>
                </a:solidFill>
              </a:rPr>
              <a:t>INFRAROT: 0,8 – 1 000 um</a:t>
            </a:r>
          </a:p>
        </p:txBody>
      </p:sp>
    </p:spTree>
    <p:extLst>
      <p:ext uri="{BB962C8B-B14F-4D97-AF65-F5344CB8AC3E}">
        <p14:creationId xmlns:p14="http://schemas.microsoft.com/office/powerpoint/2010/main" val="243902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5A42D882-2DFD-0E60-08BF-733293AC0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39" y="1261423"/>
            <a:ext cx="2824900" cy="3506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C501B-166C-EEAA-9A65-AC912A53CFBC}"/>
              </a:ext>
            </a:extLst>
          </p:cNvPr>
          <p:cNvSpPr txBox="1"/>
          <p:nvPr/>
        </p:nvSpPr>
        <p:spPr>
          <a:xfrm>
            <a:off x="5788404" y="5266480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https://upload.wikimedia.org/wikipedia/commons/f/fb/Space_telescopes.jpg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087A47D-38DE-987B-03FC-3AF9C8B97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9" y="1711355"/>
            <a:ext cx="6279593" cy="3144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E4A959-B284-2ED0-73DE-D786C617D1F0}"/>
              </a:ext>
            </a:extLst>
          </p:cNvPr>
          <p:cNvSpPr txBox="1"/>
          <p:nvPr/>
        </p:nvSpPr>
        <p:spPr>
          <a:xfrm>
            <a:off x="584289" y="5334495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https://upload.wikimedia.org/wikipedia/commons/e/ee/Ill-2_O3.jpg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EA035-1358-F8C5-8C51-2582D526C7DA}"/>
              </a:ext>
            </a:extLst>
          </p:cNvPr>
          <p:cNvSpPr txBox="1"/>
          <p:nvPr/>
        </p:nvSpPr>
        <p:spPr>
          <a:xfrm>
            <a:off x="931177" y="120611"/>
            <a:ext cx="893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Wo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blockiert</a:t>
            </a:r>
            <a:r>
              <a:rPr lang="fr-LU" dirty="0">
                <a:solidFill>
                  <a:srgbClr val="0000FF"/>
                </a:solidFill>
              </a:rPr>
              <a:t> die </a:t>
            </a:r>
            <a:r>
              <a:rPr lang="fr-LU" dirty="0" err="1">
                <a:solidFill>
                  <a:srgbClr val="0000FF"/>
                </a:solidFill>
              </a:rPr>
              <a:t>Atmosphäre</a:t>
            </a:r>
            <a:r>
              <a:rPr lang="fr-LU" dirty="0">
                <a:solidFill>
                  <a:srgbClr val="0000FF"/>
                </a:solidFill>
              </a:rPr>
              <a:t>?                                                      </a:t>
            </a:r>
            <a:r>
              <a:rPr lang="fr-LU" dirty="0" err="1">
                <a:solidFill>
                  <a:srgbClr val="0000FF"/>
                </a:solidFill>
              </a:rPr>
              <a:t>Weltraumteleskope</a:t>
            </a:r>
            <a:endParaRPr lang="fr-L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8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A165F-C7D0-4D2B-1305-03DCCD933EB9}"/>
              </a:ext>
            </a:extLst>
          </p:cNvPr>
          <p:cNvSpPr txBox="1"/>
          <p:nvPr/>
        </p:nvSpPr>
        <p:spPr>
          <a:xfrm>
            <a:off x="520118" y="58723"/>
            <a:ext cx="29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Warum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noch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ein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Teleskop</a:t>
            </a:r>
            <a:r>
              <a:rPr lang="fr-LU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FEAE5-641C-FA79-C557-F729FFD4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3" y="721974"/>
            <a:ext cx="3756979" cy="2113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9F48A1-E432-2AA5-4D36-EF541CC61AE6}"/>
              </a:ext>
            </a:extLst>
          </p:cNvPr>
          <p:cNvSpPr txBox="1"/>
          <p:nvPr/>
        </p:nvSpPr>
        <p:spPr>
          <a:xfrm>
            <a:off x="62918" y="5396383"/>
            <a:ext cx="90643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https://scitechdaily.com/mystery-of-universes-expansion-rate-hubble-data-shows-that-something-weird-is-going-on/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1C53E-6948-2A97-CB70-EF75F602A978}"/>
              </a:ext>
            </a:extLst>
          </p:cNvPr>
          <p:cNvSpPr txBox="1"/>
          <p:nvPr/>
        </p:nvSpPr>
        <p:spPr>
          <a:xfrm>
            <a:off x="4368567" y="830510"/>
            <a:ext cx="5408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 err="1"/>
              <a:t>Das</a:t>
            </a:r>
            <a:r>
              <a:rPr lang="fr-LU" dirty="0"/>
              <a:t> </a:t>
            </a:r>
            <a:r>
              <a:rPr lang="fr-LU" dirty="0" err="1"/>
              <a:t>Universum</a:t>
            </a:r>
            <a:r>
              <a:rPr lang="fr-LU" dirty="0"/>
              <a:t> </a:t>
            </a:r>
            <a:r>
              <a:rPr lang="fr-LU" dirty="0" err="1"/>
              <a:t>dehnt</a:t>
            </a:r>
            <a:r>
              <a:rPr lang="fr-LU" dirty="0"/>
              <a:t> </a:t>
            </a:r>
            <a:r>
              <a:rPr lang="fr-LU" dirty="0" err="1"/>
              <a:t>sich</a:t>
            </a:r>
            <a:r>
              <a:rPr lang="fr-LU" dirty="0"/>
              <a:t> </a:t>
            </a:r>
            <a:r>
              <a:rPr lang="fr-LU" dirty="0" err="1"/>
              <a:t>seit</a:t>
            </a:r>
            <a:r>
              <a:rPr lang="fr-LU" dirty="0"/>
              <a:t> 13,8 </a:t>
            </a:r>
            <a:r>
              <a:rPr lang="fr-LU" dirty="0" err="1"/>
              <a:t>Milliarden</a:t>
            </a:r>
            <a:r>
              <a:rPr lang="fr-LU" dirty="0"/>
              <a:t> </a:t>
            </a:r>
            <a:r>
              <a:rPr lang="fr-LU" dirty="0" err="1"/>
              <a:t>Jahren</a:t>
            </a:r>
            <a:r>
              <a:rPr lang="fr-LU" dirty="0"/>
              <a:t> </a:t>
            </a:r>
            <a:r>
              <a:rPr lang="fr-LU" dirty="0" err="1"/>
              <a:t>aus</a:t>
            </a: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dirty="0"/>
              <a:t>Die </a:t>
            </a:r>
            <a:r>
              <a:rPr lang="fr-LU" dirty="0" err="1"/>
              <a:t>Lichtgeschwindigkeit</a:t>
            </a:r>
            <a:r>
              <a:rPr lang="fr-LU" dirty="0"/>
              <a:t> </a:t>
            </a:r>
            <a:br>
              <a:rPr lang="fr-LU" dirty="0"/>
            </a:br>
            <a:r>
              <a:rPr lang="fr-LU" dirty="0" err="1"/>
              <a:t>ist</a:t>
            </a:r>
            <a:r>
              <a:rPr lang="fr-LU" dirty="0"/>
              <a:t> </a:t>
            </a:r>
            <a:r>
              <a:rPr lang="fr-LU" dirty="0" err="1"/>
              <a:t>endlich</a:t>
            </a:r>
            <a:r>
              <a:rPr lang="fr-LU" dirty="0"/>
              <a:t>: </a:t>
            </a:r>
            <a:br>
              <a:rPr lang="fr-LU" dirty="0"/>
            </a:br>
            <a:r>
              <a:rPr lang="fr-LU" dirty="0"/>
              <a:t>300 000 km/s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r>
              <a:rPr lang="fr-LU" dirty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fr-LU" dirty="0" err="1">
                <a:solidFill>
                  <a:srgbClr val="FF0000"/>
                </a:solidFill>
                <a:sym typeface="Symbol" panose="05050102010706020507" pitchFamily="18" charset="2"/>
              </a:rPr>
              <a:t>Wir</a:t>
            </a:r>
            <a:r>
              <a:rPr lang="fr-LU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fr-LU" dirty="0" err="1">
                <a:solidFill>
                  <a:srgbClr val="FF0000"/>
                </a:solidFill>
                <a:sym typeface="Symbol" panose="05050102010706020507" pitchFamily="18" charset="2"/>
              </a:rPr>
              <a:t>sehen</a:t>
            </a:r>
            <a:r>
              <a:rPr lang="fr-LU" dirty="0">
                <a:solidFill>
                  <a:srgbClr val="FF0000"/>
                </a:solidFill>
                <a:sym typeface="Symbol" panose="05050102010706020507" pitchFamily="18" charset="2"/>
              </a:rPr>
              <a:t> die </a:t>
            </a:r>
            <a:r>
              <a:rPr lang="fr-LU" dirty="0" err="1">
                <a:solidFill>
                  <a:srgbClr val="FF0000"/>
                </a:solidFill>
                <a:sym typeface="Symbol" panose="05050102010706020507" pitchFamily="18" charset="2"/>
              </a:rPr>
              <a:t>Vergangenheit</a:t>
            </a:r>
            <a:r>
              <a:rPr lang="fr-LU" dirty="0">
                <a:solidFill>
                  <a:srgbClr val="FF0000"/>
                </a:solidFill>
                <a:sym typeface="Symbol" panose="05050102010706020507" pitchFamily="18" charset="2"/>
              </a:rPr>
              <a:t> !</a:t>
            </a:r>
            <a:endParaRPr lang="fr-L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BB8D9-65C7-28B7-30C2-EB61DF3C65F6}"/>
              </a:ext>
            </a:extLst>
          </p:cNvPr>
          <p:cNvSpPr txBox="1"/>
          <p:nvPr/>
        </p:nvSpPr>
        <p:spPr>
          <a:xfrm>
            <a:off x="1108636" y="3548461"/>
            <a:ext cx="7330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1600" dirty="0"/>
              <a:t>Sonne 150 000 000 km		500 </a:t>
            </a:r>
            <a:r>
              <a:rPr lang="fr-LU" sz="1600" dirty="0" err="1"/>
              <a:t>Lichtsekunden</a:t>
            </a:r>
            <a:r>
              <a:rPr lang="fr-LU" sz="1600" dirty="0"/>
              <a:t> </a:t>
            </a:r>
            <a:r>
              <a:rPr lang="fr-LU" sz="1600" dirty="0">
                <a:sym typeface="Symbol" panose="05050102010706020507" pitchFamily="18" charset="2"/>
              </a:rPr>
              <a:t> 8,3 </a:t>
            </a:r>
            <a:r>
              <a:rPr lang="fr-LU" sz="1600" dirty="0" err="1">
                <a:sym typeface="Symbol" panose="05050102010706020507" pitchFamily="18" charset="2"/>
              </a:rPr>
              <a:t>Lichtminuten</a:t>
            </a:r>
            <a:endParaRPr lang="fr-LU" sz="1600" dirty="0">
              <a:sym typeface="Symbol" panose="05050102010706020507" pitchFamily="18" charset="2"/>
            </a:endParaRPr>
          </a:p>
          <a:p>
            <a:r>
              <a:rPr lang="fr-LU" sz="1600" dirty="0" err="1">
                <a:sym typeface="Symbol" panose="05050102010706020507" pitchFamily="18" charset="2"/>
              </a:rPr>
              <a:t>Nächster</a:t>
            </a:r>
            <a:r>
              <a:rPr lang="fr-LU" sz="1600" dirty="0">
                <a:sym typeface="Symbol" panose="05050102010706020507" pitchFamily="18" charset="2"/>
              </a:rPr>
              <a:t> Stern Proxima </a:t>
            </a:r>
            <a:r>
              <a:rPr lang="fr-LU" sz="1600" dirty="0" err="1">
                <a:sym typeface="Symbol" panose="05050102010706020507" pitchFamily="18" charset="2"/>
              </a:rPr>
              <a:t>Centauri</a:t>
            </a:r>
            <a:r>
              <a:rPr lang="fr-LU" sz="1600" dirty="0">
                <a:sym typeface="Symbol" panose="05050102010706020507" pitchFamily="18" charset="2"/>
              </a:rPr>
              <a:t>	4,2 </a:t>
            </a:r>
            <a:r>
              <a:rPr lang="fr-LU" sz="1600" dirty="0" err="1">
                <a:sym typeface="Symbol" panose="05050102010706020507" pitchFamily="18" charset="2"/>
              </a:rPr>
              <a:t>Lichtjahre</a:t>
            </a:r>
            <a:endParaRPr lang="fr-LU" sz="1600" dirty="0">
              <a:sym typeface="Symbol" panose="05050102010706020507" pitchFamily="18" charset="2"/>
            </a:endParaRPr>
          </a:p>
          <a:p>
            <a:r>
              <a:rPr lang="fr-LU" sz="1600" dirty="0">
                <a:sym typeface="Symbol" panose="05050102010706020507" pitchFamily="18" charset="2"/>
              </a:rPr>
              <a:t>Sterne in der </a:t>
            </a:r>
            <a:r>
              <a:rPr lang="fr-LU" sz="1600" dirty="0" err="1">
                <a:sym typeface="Symbol" panose="05050102010706020507" pitchFamily="18" charset="2"/>
              </a:rPr>
              <a:t>Milchstrasse</a:t>
            </a:r>
            <a:r>
              <a:rPr lang="fr-LU" sz="1600" dirty="0">
                <a:sym typeface="Symbol" panose="05050102010706020507" pitchFamily="18" charset="2"/>
              </a:rPr>
              <a:t>		bis </a:t>
            </a:r>
            <a:r>
              <a:rPr lang="fr-LU" sz="1600" dirty="0" err="1">
                <a:sym typeface="Symbol" panose="05050102010706020507" pitchFamily="18" charset="2"/>
              </a:rPr>
              <a:t>zu</a:t>
            </a:r>
            <a:r>
              <a:rPr lang="fr-LU" sz="1600" dirty="0">
                <a:sym typeface="Symbol" panose="05050102010706020507" pitchFamily="18" charset="2"/>
              </a:rPr>
              <a:t> 30 000 </a:t>
            </a:r>
            <a:r>
              <a:rPr lang="fr-LU" sz="1600" dirty="0" err="1">
                <a:sym typeface="Symbol" panose="05050102010706020507" pitchFamily="18" charset="2"/>
              </a:rPr>
              <a:t>Lichtjahren</a:t>
            </a:r>
            <a:endParaRPr lang="fr-LU" sz="1600" dirty="0">
              <a:sym typeface="Symbol" panose="05050102010706020507" pitchFamily="18" charset="2"/>
            </a:endParaRPr>
          </a:p>
          <a:p>
            <a:r>
              <a:rPr lang="fr-LU" sz="1600" dirty="0" err="1">
                <a:sym typeface="Symbol" panose="05050102010706020507" pitchFamily="18" charset="2"/>
              </a:rPr>
              <a:t>Ferne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Galaxien</a:t>
            </a:r>
            <a:r>
              <a:rPr lang="fr-LU" sz="1600" dirty="0">
                <a:sym typeface="Symbol" panose="05050102010706020507" pitchFamily="18" charset="2"/>
              </a:rPr>
              <a:t>			</a:t>
            </a:r>
            <a:r>
              <a:rPr lang="fr-LU" sz="1600" dirty="0" err="1">
                <a:sym typeface="Symbol" panose="05050102010706020507" pitchFamily="18" charset="2"/>
              </a:rPr>
              <a:t>Millionen</a:t>
            </a:r>
            <a:r>
              <a:rPr lang="fr-LU" sz="1600" dirty="0">
                <a:sym typeface="Symbol" panose="05050102010706020507" pitchFamily="18" charset="2"/>
              </a:rPr>
              <a:t> bis </a:t>
            </a:r>
            <a:r>
              <a:rPr lang="fr-LU" sz="1600" dirty="0" err="1">
                <a:sym typeface="Symbol" panose="05050102010706020507" pitchFamily="18" charset="2"/>
              </a:rPr>
              <a:t>Milliarden</a:t>
            </a:r>
            <a:r>
              <a:rPr lang="fr-LU" sz="1600" dirty="0">
                <a:sym typeface="Symbol" panose="05050102010706020507" pitchFamily="18" charset="2"/>
              </a:rPr>
              <a:t> </a:t>
            </a:r>
            <a:r>
              <a:rPr lang="fr-LU" sz="1600" dirty="0" err="1">
                <a:sym typeface="Symbol" panose="05050102010706020507" pitchFamily="18" charset="2"/>
              </a:rPr>
              <a:t>Lichtjahre</a:t>
            </a:r>
            <a:endParaRPr lang="fr-LU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DBB448-B67A-3943-3413-3154D0A8D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9" y="1426046"/>
            <a:ext cx="1565051" cy="15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8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43D80D-C4EE-1165-521E-37FEDD301640}"/>
              </a:ext>
            </a:extLst>
          </p:cNvPr>
          <p:cNvSpPr txBox="1"/>
          <p:nvPr/>
        </p:nvSpPr>
        <p:spPr>
          <a:xfrm>
            <a:off x="520118" y="58723"/>
            <a:ext cx="29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Warum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noch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ein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Teleskop</a:t>
            </a:r>
            <a:r>
              <a:rPr lang="fr-LU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5" name="Picture 14" descr="A picture containing text, athletic game, sport, tennis&#10;&#10;Description automatically generated">
            <a:extLst>
              <a:ext uri="{FF2B5EF4-FFF2-40B4-BE49-F238E27FC236}">
                <a16:creationId xmlns:a16="http://schemas.microsoft.com/office/drawing/2014/main" id="{7AD8CC85-6394-6B02-A656-9389BDAF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10" y="2619828"/>
            <a:ext cx="2814079" cy="21105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7FF5AB-067B-1955-24E7-AB151C5C1ABB}"/>
              </a:ext>
            </a:extLst>
          </p:cNvPr>
          <p:cNvSpPr txBox="1"/>
          <p:nvPr/>
        </p:nvSpPr>
        <p:spPr>
          <a:xfrm>
            <a:off x="449010" y="5242495"/>
            <a:ext cx="54776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https://slideplayer.com/slide/9604980/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70DE9-9466-BAFB-F278-8FDDB90826B7}"/>
              </a:ext>
            </a:extLst>
          </p:cNvPr>
          <p:cNvSpPr txBox="1"/>
          <p:nvPr/>
        </p:nvSpPr>
        <p:spPr>
          <a:xfrm>
            <a:off x="2532763" y="1611030"/>
            <a:ext cx="739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err="1">
                <a:solidFill>
                  <a:srgbClr val="FF0000"/>
                </a:solidFill>
              </a:rPr>
              <a:t>Wir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sehen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ihr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ausgesendetes</a:t>
            </a:r>
            <a:r>
              <a:rPr lang="fr-LU" sz="2000" dirty="0">
                <a:solidFill>
                  <a:srgbClr val="FF0000"/>
                </a:solidFill>
              </a:rPr>
              <a:t> ultraviolettes </a:t>
            </a:r>
            <a:r>
              <a:rPr lang="fr-LU" sz="2000" dirty="0" err="1">
                <a:solidFill>
                  <a:srgbClr val="FF0000"/>
                </a:solidFill>
              </a:rPr>
              <a:t>und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sichtbares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Licht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als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Infrarot</a:t>
            </a:r>
            <a:r>
              <a:rPr lang="fr-LU" sz="2000" dirty="0">
                <a:solidFill>
                  <a:srgbClr val="FF0000"/>
                </a:solidFill>
              </a:rPr>
              <a:t> </a:t>
            </a:r>
            <a:r>
              <a:rPr lang="fr-LU" sz="2000" dirty="0" err="1">
                <a:solidFill>
                  <a:srgbClr val="FF0000"/>
                </a:solidFill>
              </a:rPr>
              <a:t>Licht</a:t>
            </a:r>
            <a:r>
              <a:rPr lang="fr-LU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" name="Picture 19" descr="A picture containing text, outdoor object, night sky&#10;&#10;Description automatically generated">
            <a:extLst>
              <a:ext uri="{FF2B5EF4-FFF2-40B4-BE49-F238E27FC236}">
                <a16:creationId xmlns:a16="http://schemas.microsoft.com/office/drawing/2014/main" id="{F1BF6344-6682-8B8A-8BC0-F123DE8E9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8" y="588488"/>
            <a:ext cx="1679383" cy="44428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03FE4A-7B4E-2996-86B7-F44CEB55B178}"/>
              </a:ext>
            </a:extLst>
          </p:cNvPr>
          <p:cNvSpPr txBox="1"/>
          <p:nvPr/>
        </p:nvSpPr>
        <p:spPr>
          <a:xfrm>
            <a:off x="4149635" y="5453690"/>
            <a:ext cx="50770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https://farm6.staticflickr.com/5461/9682953582_7029d9580d_b.jpg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8A6CF9-CD30-5D64-1A3A-7C50B8D2FD87}"/>
              </a:ext>
            </a:extLst>
          </p:cNvPr>
          <p:cNvSpPr txBox="1"/>
          <p:nvPr/>
        </p:nvSpPr>
        <p:spPr>
          <a:xfrm>
            <a:off x="2532763" y="782157"/>
            <a:ext cx="72295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LU" dirty="0"/>
              <a:t>Die </a:t>
            </a:r>
            <a:r>
              <a:rPr lang="fr-LU" dirty="0" err="1"/>
              <a:t>ersten</a:t>
            </a:r>
            <a:r>
              <a:rPr lang="fr-LU" dirty="0"/>
              <a:t> Sterne 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Galaxien</a:t>
            </a:r>
            <a:r>
              <a:rPr lang="fr-LU" dirty="0"/>
              <a:t> </a:t>
            </a:r>
            <a:r>
              <a:rPr lang="fr-LU" dirty="0" err="1"/>
              <a:t>nach</a:t>
            </a:r>
            <a:r>
              <a:rPr lang="fr-LU" dirty="0"/>
              <a:t> </a:t>
            </a:r>
            <a:r>
              <a:rPr lang="fr-LU" dirty="0" err="1"/>
              <a:t>dem</a:t>
            </a:r>
            <a:r>
              <a:rPr lang="fr-LU" dirty="0"/>
              <a:t> Big Bang </a:t>
            </a:r>
            <a:r>
              <a:rPr lang="fr-LU" dirty="0" err="1"/>
              <a:t>sind</a:t>
            </a:r>
            <a:r>
              <a:rPr lang="fr-LU" dirty="0"/>
              <a:t> </a:t>
            </a:r>
            <a:r>
              <a:rPr lang="fr-LU" dirty="0" err="1"/>
              <a:t>ein</a:t>
            </a:r>
            <a:r>
              <a:rPr lang="fr-LU" dirty="0"/>
              <a:t> </a:t>
            </a:r>
            <a:r>
              <a:rPr lang="fr-LU" dirty="0" err="1"/>
              <a:t>paar</a:t>
            </a:r>
            <a:r>
              <a:rPr lang="fr-LU" dirty="0"/>
              <a:t> </a:t>
            </a:r>
            <a:r>
              <a:rPr lang="fr-LU" dirty="0" err="1"/>
              <a:t>Hundert</a:t>
            </a:r>
            <a:r>
              <a:rPr lang="fr-LU" dirty="0"/>
              <a:t> </a:t>
            </a:r>
            <a:r>
              <a:rPr lang="fr-LU" dirty="0" err="1"/>
              <a:t>Millionen</a:t>
            </a:r>
            <a:r>
              <a:rPr lang="fr-LU" dirty="0"/>
              <a:t> </a:t>
            </a:r>
            <a:r>
              <a:rPr lang="fr-LU" dirty="0" err="1"/>
              <a:t>Jahre</a:t>
            </a:r>
            <a:r>
              <a:rPr lang="fr-LU" dirty="0"/>
              <a:t> </a:t>
            </a:r>
            <a:r>
              <a:rPr lang="fr-LU" dirty="0" err="1"/>
              <a:t>nach</a:t>
            </a:r>
            <a:r>
              <a:rPr lang="fr-LU" dirty="0"/>
              <a:t> </a:t>
            </a:r>
            <a:r>
              <a:rPr lang="fr-LU" dirty="0" err="1"/>
              <a:t>dem</a:t>
            </a:r>
            <a:r>
              <a:rPr lang="fr-LU" dirty="0"/>
              <a:t> </a:t>
            </a:r>
            <a:r>
              <a:rPr lang="fr-LU" dirty="0" err="1"/>
              <a:t>Urknall</a:t>
            </a:r>
            <a:r>
              <a:rPr lang="fr-LU" dirty="0"/>
              <a:t> </a:t>
            </a:r>
            <a:r>
              <a:rPr lang="fr-LU" dirty="0" err="1"/>
              <a:t>enstanden</a:t>
            </a:r>
            <a:r>
              <a:rPr lang="fr-LU" dirty="0"/>
              <a:t>.</a:t>
            </a:r>
            <a:br>
              <a:rPr lang="fr-LU" dirty="0"/>
            </a:br>
            <a:endParaRPr lang="fr-L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64DA41-1AC1-62E6-F958-F5D69565CF01}"/>
              </a:ext>
            </a:extLst>
          </p:cNvPr>
          <p:cNvSpPr txBox="1"/>
          <p:nvPr/>
        </p:nvSpPr>
        <p:spPr>
          <a:xfrm>
            <a:off x="6014907" y="2364625"/>
            <a:ext cx="37474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3200" dirty="0">
                <a:solidFill>
                  <a:srgbClr val="00B050"/>
                </a:solidFill>
              </a:rPr>
              <a:t>+</a:t>
            </a:r>
            <a:r>
              <a:rPr lang="fr-LU" dirty="0"/>
              <a:t> </a:t>
            </a:r>
            <a:r>
              <a:rPr lang="fr-LU" dirty="0" err="1"/>
              <a:t>Infrarot</a:t>
            </a:r>
            <a:r>
              <a:rPr lang="fr-LU" dirty="0"/>
              <a:t> </a:t>
            </a:r>
            <a:r>
              <a:rPr lang="fr-LU" dirty="0" err="1"/>
              <a:t>Licht</a:t>
            </a:r>
            <a:r>
              <a:rPr lang="fr-LU" dirty="0"/>
              <a:t> </a:t>
            </a:r>
            <a:r>
              <a:rPr lang="fr-LU" dirty="0" err="1"/>
              <a:t>durchdringt</a:t>
            </a:r>
            <a:r>
              <a:rPr lang="fr-LU" dirty="0"/>
              <a:t>  </a:t>
            </a:r>
            <a:r>
              <a:rPr lang="fr-LU" dirty="0" err="1"/>
              <a:t>Staubwolken</a:t>
            </a:r>
            <a:r>
              <a:rPr lang="fr-LU" dirty="0"/>
              <a:t>.</a:t>
            </a:r>
          </a:p>
          <a:p>
            <a:endParaRPr lang="fr-LU" dirty="0"/>
          </a:p>
          <a:p>
            <a:r>
              <a:rPr lang="fr-LU" sz="3600" dirty="0">
                <a:solidFill>
                  <a:srgbClr val="FF0000"/>
                </a:solidFill>
              </a:rPr>
              <a:t>- </a:t>
            </a:r>
            <a:r>
              <a:rPr lang="fr-LU" dirty="0" err="1"/>
              <a:t>Jede</a:t>
            </a:r>
            <a:r>
              <a:rPr lang="fr-LU" dirty="0"/>
              <a:t> </a:t>
            </a:r>
            <a:r>
              <a:rPr lang="fr-LU" dirty="0" err="1"/>
              <a:t>Hitzequelle</a:t>
            </a:r>
            <a:r>
              <a:rPr lang="fr-LU" dirty="0"/>
              <a:t> </a:t>
            </a:r>
            <a:r>
              <a:rPr lang="fr-LU" dirty="0" err="1"/>
              <a:t>generiert</a:t>
            </a:r>
            <a:r>
              <a:rPr lang="fr-LU" dirty="0"/>
              <a:t>  </a:t>
            </a:r>
            <a:br>
              <a:rPr lang="fr-LU" dirty="0"/>
            </a:br>
            <a:r>
              <a:rPr lang="fr-LU" dirty="0"/>
              <a:t>    </a:t>
            </a:r>
            <a:r>
              <a:rPr lang="fr-LU" dirty="0" err="1"/>
              <a:t>Infrarot</a:t>
            </a:r>
            <a:r>
              <a:rPr lang="fr-LU" dirty="0"/>
              <a:t> </a:t>
            </a:r>
            <a:r>
              <a:rPr lang="fr-LU" dirty="0" err="1"/>
              <a:t>Strahlung</a:t>
            </a:r>
            <a:endParaRPr lang="fr-LU" dirty="0"/>
          </a:p>
          <a:p>
            <a:r>
              <a:rPr lang="fr-LU" sz="3600" dirty="0">
                <a:solidFill>
                  <a:srgbClr val="FF0000"/>
                </a:solidFill>
              </a:rPr>
              <a:t>-</a:t>
            </a:r>
            <a:r>
              <a:rPr lang="fr-LU" sz="1800" dirty="0">
                <a:solidFill>
                  <a:srgbClr val="FF0000"/>
                </a:solidFill>
              </a:rPr>
              <a:t> </a:t>
            </a:r>
            <a:r>
              <a:rPr lang="fr-LU" sz="1800" dirty="0" err="1"/>
              <a:t>blockiert</a:t>
            </a:r>
            <a:r>
              <a:rPr lang="fr-LU" sz="1800" dirty="0"/>
              <a:t> von der </a:t>
            </a:r>
            <a:r>
              <a:rPr lang="fr-LU" sz="1800" dirty="0" err="1"/>
              <a:t>Erdatmosphäre</a:t>
            </a:r>
            <a:endParaRPr lang="fr-LU" dirty="0"/>
          </a:p>
          <a:p>
            <a:pPr algn="ctr"/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36289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917E5E-CDE2-5F02-824D-8A790B5FB9A3}"/>
              </a:ext>
            </a:extLst>
          </p:cNvPr>
          <p:cNvSpPr txBox="1"/>
          <p:nvPr/>
        </p:nvSpPr>
        <p:spPr>
          <a:xfrm>
            <a:off x="520118" y="58723"/>
            <a:ext cx="295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Warum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noch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ein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Teleskop</a:t>
            </a:r>
            <a:r>
              <a:rPr lang="fr-LU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C266C-D3AE-34CD-54B5-F4A084FBF8E7}"/>
              </a:ext>
            </a:extLst>
          </p:cNvPr>
          <p:cNvSpPr txBox="1"/>
          <p:nvPr/>
        </p:nvSpPr>
        <p:spPr>
          <a:xfrm>
            <a:off x="327171" y="714156"/>
            <a:ext cx="38505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b="1" dirty="0"/>
              <a:t>Hubble: UV, Vis, NIR</a:t>
            </a:r>
            <a:br>
              <a:rPr lang="fr-LU" dirty="0"/>
            </a:br>
            <a:r>
              <a:rPr lang="fr-LU" dirty="0"/>
              <a:t>1990, NASA           0,09-1,7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</a:t>
            </a:r>
          </a:p>
          <a:p>
            <a:endParaRPr lang="fr-LU" dirty="0"/>
          </a:p>
          <a:p>
            <a:endParaRPr lang="fr-LU" dirty="0">
              <a:solidFill>
                <a:srgbClr val="FF0000"/>
              </a:solidFill>
            </a:endParaRPr>
          </a:p>
          <a:p>
            <a:r>
              <a:rPr lang="fr-LU" sz="2000" dirty="0" err="1"/>
              <a:t>Spezifische</a:t>
            </a:r>
            <a:r>
              <a:rPr lang="fr-LU" sz="2000" dirty="0"/>
              <a:t> </a:t>
            </a:r>
            <a:r>
              <a:rPr lang="fr-LU" sz="2000" dirty="0" err="1"/>
              <a:t>Infrarot</a:t>
            </a:r>
            <a:r>
              <a:rPr lang="fr-LU" sz="2000" dirty="0"/>
              <a:t> </a:t>
            </a:r>
            <a:r>
              <a:rPr lang="fr-LU" sz="2000" dirty="0" err="1"/>
              <a:t>Teleskope</a:t>
            </a:r>
            <a:r>
              <a:rPr lang="fr-LU" sz="2000" dirty="0"/>
              <a:t>:</a:t>
            </a:r>
            <a:br>
              <a:rPr lang="fr-LU" sz="2000" dirty="0"/>
            </a:br>
            <a:r>
              <a:rPr lang="fr-LU" b="1" dirty="0"/>
              <a:t>Spitzer: NIR, MIR</a:t>
            </a:r>
            <a:br>
              <a:rPr lang="fr-LU" dirty="0"/>
            </a:br>
            <a:r>
              <a:rPr lang="fr-LU" dirty="0"/>
              <a:t>2003-2009, NASA     3-180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</a:t>
            </a:r>
          </a:p>
          <a:p>
            <a:r>
              <a:rPr lang="fr-LU" b="1" dirty="0" err="1"/>
              <a:t>Herrschel</a:t>
            </a:r>
            <a:r>
              <a:rPr lang="fr-LU" b="1" dirty="0"/>
              <a:t>: IR</a:t>
            </a:r>
            <a:br>
              <a:rPr lang="fr-LU" dirty="0"/>
            </a:br>
            <a:r>
              <a:rPr lang="fr-LU" dirty="0"/>
              <a:t>2009-2013, ESA      55-672 </a:t>
            </a:r>
            <a:r>
              <a:rPr lang="fr-LU" sz="2000" dirty="0">
                <a:sym typeface="Symbol" panose="05050102010706020507" pitchFamily="18" charset="2"/>
              </a:rPr>
              <a:t></a:t>
            </a:r>
            <a:r>
              <a:rPr lang="fr-LU" dirty="0"/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EC3B5-FE2D-A0C3-C53D-D450149440F8}"/>
              </a:ext>
            </a:extLst>
          </p:cNvPr>
          <p:cNvSpPr txBox="1"/>
          <p:nvPr/>
        </p:nvSpPr>
        <p:spPr>
          <a:xfrm>
            <a:off x="255864" y="5251238"/>
            <a:ext cx="50753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800" dirty="0"/>
              <a:t>https://www.alamy.com/stock-photo-infrared-thermal-image-people-walking-the-city-streets-127566227.html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495F99A-0702-08ED-74BB-70DF564AD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89" y="496892"/>
            <a:ext cx="5763236" cy="4609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EE22F-D949-E01B-A948-786C2C06FC6F}"/>
              </a:ext>
            </a:extLst>
          </p:cNvPr>
          <p:cNvSpPr txBox="1"/>
          <p:nvPr/>
        </p:nvSpPr>
        <p:spPr>
          <a:xfrm>
            <a:off x="395212" y="3644416"/>
            <a:ext cx="300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err="1">
                <a:solidFill>
                  <a:srgbClr val="FF0000"/>
                </a:solidFill>
              </a:rPr>
              <a:t>Sahen</a:t>
            </a:r>
            <a:r>
              <a:rPr lang="fr-LU" dirty="0">
                <a:solidFill>
                  <a:srgbClr val="FF0000"/>
                </a:solidFill>
              </a:rPr>
              <a:t> fast </a:t>
            </a:r>
            <a:r>
              <a:rPr lang="fr-LU" dirty="0" err="1">
                <a:solidFill>
                  <a:srgbClr val="FF0000"/>
                </a:solidFill>
              </a:rPr>
              <a:t>das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Ganze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Infrarot</a:t>
            </a:r>
            <a:r>
              <a:rPr lang="fr-LU" dirty="0">
                <a:solidFill>
                  <a:srgbClr val="FF0000"/>
                </a:solidFill>
              </a:rPr>
              <a:t>, aber mit </a:t>
            </a:r>
            <a:r>
              <a:rPr lang="fr-LU" dirty="0" err="1">
                <a:solidFill>
                  <a:srgbClr val="FF0000"/>
                </a:solidFill>
              </a:rPr>
              <a:t>niedriger</a:t>
            </a:r>
            <a:r>
              <a:rPr lang="fr-LU" dirty="0">
                <a:solidFill>
                  <a:srgbClr val="FF0000"/>
                </a:solidFill>
              </a:rPr>
              <a:t> </a:t>
            </a:r>
            <a:r>
              <a:rPr lang="fr-LU" dirty="0" err="1">
                <a:solidFill>
                  <a:srgbClr val="FF0000"/>
                </a:solidFill>
              </a:rPr>
              <a:t>Resolution</a:t>
            </a:r>
            <a:endParaRPr lang="fr-LU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0A010-23D1-4288-162D-3F8CE25B899D}"/>
              </a:ext>
            </a:extLst>
          </p:cNvPr>
          <p:cNvSpPr txBox="1"/>
          <p:nvPr/>
        </p:nvSpPr>
        <p:spPr>
          <a:xfrm>
            <a:off x="3280020" y="3491918"/>
            <a:ext cx="64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4000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endParaRPr lang="fr-L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12423-AAC4-C614-7761-E860A9257F45}"/>
              </a:ext>
            </a:extLst>
          </p:cNvPr>
          <p:cNvSpPr txBox="1"/>
          <p:nvPr/>
        </p:nvSpPr>
        <p:spPr>
          <a:xfrm>
            <a:off x="520118" y="58723"/>
            <a:ext cx="752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>
                <a:solidFill>
                  <a:srgbClr val="0000FF"/>
                </a:solidFill>
              </a:rPr>
              <a:t>James Webb </a:t>
            </a:r>
            <a:r>
              <a:rPr lang="fr-LU" dirty="0" err="1">
                <a:solidFill>
                  <a:srgbClr val="0000FF"/>
                </a:solidFill>
              </a:rPr>
              <a:t>Weltraumteleskop</a:t>
            </a:r>
            <a:r>
              <a:rPr lang="fr-LU" dirty="0">
                <a:solidFill>
                  <a:srgbClr val="0000FF"/>
                </a:solidFill>
              </a:rPr>
              <a:t> (NASA, ESA, Canadian </a:t>
            </a:r>
            <a:r>
              <a:rPr lang="fr-LU" dirty="0" err="1">
                <a:solidFill>
                  <a:srgbClr val="0000FF"/>
                </a:solidFill>
              </a:rPr>
              <a:t>Space</a:t>
            </a:r>
            <a:r>
              <a:rPr lang="fr-LU" dirty="0">
                <a:solidFill>
                  <a:srgbClr val="0000FF"/>
                </a:solidFill>
              </a:rPr>
              <a:t> Agency)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D9A7F-1065-F1D5-E81F-E9AFF5C157DE}"/>
              </a:ext>
            </a:extLst>
          </p:cNvPr>
          <p:cNvSpPr txBox="1"/>
          <p:nvPr/>
        </p:nvSpPr>
        <p:spPr>
          <a:xfrm>
            <a:off x="117444" y="528506"/>
            <a:ext cx="91775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b="1" dirty="0" err="1"/>
              <a:t>Erste</a:t>
            </a:r>
            <a:r>
              <a:rPr lang="fr-LU" b="1" dirty="0"/>
              <a:t> </a:t>
            </a:r>
            <a:r>
              <a:rPr lang="fr-LU" b="1" dirty="0" err="1"/>
              <a:t>Idee</a:t>
            </a:r>
            <a:r>
              <a:rPr lang="fr-LU" b="1" dirty="0"/>
              <a:t> </a:t>
            </a:r>
            <a:r>
              <a:rPr lang="fr-LU" dirty="0"/>
              <a:t>		1996</a:t>
            </a:r>
            <a:br>
              <a:rPr lang="fr-LU" dirty="0"/>
            </a:br>
            <a:r>
              <a:rPr lang="fr-LU" dirty="0"/>
              <a:t>Start 			25.12.2021</a:t>
            </a:r>
            <a:br>
              <a:rPr lang="fr-LU" dirty="0"/>
            </a:br>
            <a:r>
              <a:rPr lang="fr-LU" dirty="0" err="1"/>
              <a:t>Kosten</a:t>
            </a:r>
            <a:r>
              <a:rPr lang="fr-LU" dirty="0"/>
              <a:t> 		10 </a:t>
            </a:r>
            <a:r>
              <a:rPr lang="fr-LU" dirty="0" err="1"/>
              <a:t>Milliarden</a:t>
            </a:r>
            <a:r>
              <a:rPr lang="fr-LU" dirty="0"/>
              <a:t> US-Dollar, </a:t>
            </a:r>
            <a:br>
              <a:rPr lang="fr-LU" dirty="0"/>
            </a:br>
            <a:r>
              <a:rPr lang="fr-LU" dirty="0" err="1"/>
              <a:t>Lebensdauer</a:t>
            </a:r>
            <a:r>
              <a:rPr lang="fr-LU" dirty="0"/>
              <a:t> 		bis </a:t>
            </a:r>
            <a:r>
              <a:rPr lang="fr-LU" dirty="0" err="1"/>
              <a:t>zu</a:t>
            </a:r>
            <a:r>
              <a:rPr lang="fr-LU" dirty="0"/>
              <a:t> 20 </a:t>
            </a:r>
            <a:r>
              <a:rPr lang="fr-LU" dirty="0" err="1"/>
              <a:t>Jahren</a:t>
            </a:r>
            <a:r>
              <a:rPr lang="fr-LU" dirty="0"/>
              <a:t> (</a:t>
            </a:r>
            <a:r>
              <a:rPr lang="fr-LU" dirty="0" err="1"/>
              <a:t>Treibstoffmangel</a:t>
            </a:r>
            <a:r>
              <a:rPr lang="fr-LU" dirty="0"/>
              <a:t>)</a:t>
            </a:r>
          </a:p>
          <a:p>
            <a:r>
              <a:rPr lang="fr-LU" dirty="0"/>
              <a:t>    Instrumente:		</a:t>
            </a:r>
            <a:r>
              <a:rPr lang="fr-LU" dirty="0" err="1"/>
              <a:t>Kameras</a:t>
            </a:r>
            <a:r>
              <a:rPr lang="fr-LU" dirty="0"/>
              <a:t> + </a:t>
            </a:r>
            <a:r>
              <a:rPr lang="fr-LU" dirty="0" err="1"/>
              <a:t>Spektrometer</a:t>
            </a:r>
            <a:br>
              <a:rPr lang="fr-LU" dirty="0"/>
            </a:b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L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b="1" dirty="0" err="1"/>
              <a:t>Hauptziele</a:t>
            </a:r>
            <a:r>
              <a:rPr lang="fr-LU" b="1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i="1" dirty="0" err="1">
                <a:solidFill>
                  <a:srgbClr val="FF0000"/>
                </a:solidFill>
              </a:rPr>
              <a:t>Das</a:t>
            </a:r>
            <a:r>
              <a:rPr lang="fr-LU" i="1" dirty="0">
                <a:solidFill>
                  <a:srgbClr val="FF0000"/>
                </a:solidFill>
              </a:rPr>
              <a:t> </a:t>
            </a:r>
            <a:r>
              <a:rPr lang="fr-LU" i="1" dirty="0" err="1">
                <a:solidFill>
                  <a:srgbClr val="FF0000"/>
                </a:solidFill>
              </a:rPr>
              <a:t>frühe</a:t>
            </a:r>
            <a:r>
              <a:rPr lang="fr-LU" i="1" dirty="0">
                <a:solidFill>
                  <a:srgbClr val="FF0000"/>
                </a:solidFill>
              </a:rPr>
              <a:t> </a:t>
            </a:r>
            <a:r>
              <a:rPr lang="fr-LU" i="1" dirty="0" err="1">
                <a:solidFill>
                  <a:srgbClr val="FF0000"/>
                </a:solidFill>
              </a:rPr>
              <a:t>Universum</a:t>
            </a:r>
            <a:r>
              <a:rPr lang="fr-LU" i="1" dirty="0"/>
              <a:t>: </a:t>
            </a:r>
            <a:r>
              <a:rPr lang="fr-LU" i="1" dirty="0" err="1"/>
              <a:t>Erste</a:t>
            </a:r>
            <a:r>
              <a:rPr lang="fr-LU" i="1" dirty="0"/>
              <a:t> </a:t>
            </a:r>
            <a:r>
              <a:rPr lang="fr-LU" i="1" dirty="0" err="1"/>
              <a:t>Objekte</a:t>
            </a:r>
            <a:r>
              <a:rPr lang="fr-LU" i="1" dirty="0"/>
              <a:t> vor 13.5 </a:t>
            </a:r>
            <a:r>
              <a:rPr lang="fr-LU" i="1" dirty="0" err="1"/>
              <a:t>Milliarden</a:t>
            </a:r>
            <a:r>
              <a:rPr lang="fr-LU" i="1" dirty="0"/>
              <a:t> </a:t>
            </a:r>
            <a:r>
              <a:rPr lang="fr-LU" i="1" dirty="0" err="1"/>
              <a:t>Jahren</a:t>
            </a:r>
            <a:br>
              <a:rPr lang="fr-LU" i="1" dirty="0"/>
            </a:br>
            <a:r>
              <a:rPr lang="fr-LU" i="1" dirty="0" err="1"/>
              <a:t>Strukturbildung</a:t>
            </a:r>
            <a:r>
              <a:rPr lang="fr-LU" i="1" dirty="0"/>
              <a:t> </a:t>
            </a:r>
            <a:r>
              <a:rPr lang="fr-LU" i="1" dirty="0" err="1"/>
              <a:t>im</a:t>
            </a:r>
            <a:r>
              <a:rPr lang="fr-LU" i="1" dirty="0"/>
              <a:t> </a:t>
            </a:r>
            <a:r>
              <a:rPr lang="fr-LU" i="1" dirty="0" err="1"/>
              <a:t>Universum</a:t>
            </a:r>
            <a:r>
              <a:rPr lang="fr-LU" i="1" dirty="0"/>
              <a:t> (+ </a:t>
            </a:r>
            <a:r>
              <a:rPr lang="fr-LU" i="1" dirty="0" err="1"/>
              <a:t>Einfluss</a:t>
            </a:r>
            <a:r>
              <a:rPr lang="fr-LU" i="1" dirty="0"/>
              <a:t> </a:t>
            </a:r>
            <a:r>
              <a:rPr lang="fr-LU" i="1" dirty="0" err="1"/>
              <a:t>Dunkle</a:t>
            </a:r>
            <a:r>
              <a:rPr lang="fr-LU" i="1" dirty="0"/>
              <a:t> </a:t>
            </a:r>
            <a:r>
              <a:rPr lang="fr-LU" i="1" dirty="0" err="1"/>
              <a:t>Materie</a:t>
            </a:r>
            <a:r>
              <a:rPr lang="fr-LU" i="1" dirty="0"/>
              <a:t>, </a:t>
            </a:r>
            <a:r>
              <a:rPr lang="fr-LU" i="1" dirty="0" err="1"/>
              <a:t>Dunkle</a:t>
            </a:r>
            <a:r>
              <a:rPr lang="fr-LU" i="1" dirty="0"/>
              <a:t> Energie)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i="1" dirty="0" err="1"/>
              <a:t>Entwicklung</a:t>
            </a:r>
            <a:r>
              <a:rPr lang="fr-LU" i="1" dirty="0"/>
              <a:t> von </a:t>
            </a:r>
            <a:r>
              <a:rPr lang="fr-LU" i="1" dirty="0" err="1"/>
              <a:t>Galaxien</a:t>
            </a:r>
            <a:r>
              <a:rPr lang="fr-LU" i="1" dirty="0"/>
              <a:t>, </a:t>
            </a:r>
            <a:r>
              <a:rPr lang="fr-LU" i="1" dirty="0" err="1"/>
              <a:t>Schwarzen</a:t>
            </a:r>
            <a:r>
              <a:rPr lang="fr-LU" i="1" dirty="0"/>
              <a:t> </a:t>
            </a:r>
            <a:r>
              <a:rPr lang="fr-LU" i="1" dirty="0" err="1"/>
              <a:t>Löchern</a:t>
            </a:r>
            <a:r>
              <a:rPr lang="fr-LU" i="1" dirty="0"/>
              <a:t>, </a:t>
            </a:r>
            <a:r>
              <a:rPr lang="fr-LU" i="1" dirty="0" err="1"/>
              <a:t>Sternen</a:t>
            </a:r>
            <a:endParaRPr lang="fr-LU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i="1" dirty="0" err="1">
                <a:solidFill>
                  <a:srgbClr val="FF0000"/>
                </a:solidFill>
              </a:rPr>
              <a:t>Exoplaneten</a:t>
            </a:r>
            <a:endParaRPr lang="fr-LU" i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LU" i="1" dirty="0" err="1"/>
              <a:t>Interstellare</a:t>
            </a:r>
            <a:r>
              <a:rPr lang="fr-LU" i="1" dirty="0"/>
              <a:t> </a:t>
            </a:r>
            <a:r>
              <a:rPr lang="fr-LU" i="1" dirty="0" err="1"/>
              <a:t>Objekte</a:t>
            </a:r>
            <a:endParaRPr lang="fr-LU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LU" sz="2000" i="1" dirty="0"/>
          </a:p>
        </p:txBody>
      </p:sp>
    </p:spTree>
    <p:extLst>
      <p:ext uri="{BB962C8B-B14F-4D97-AF65-F5344CB8AC3E}">
        <p14:creationId xmlns:p14="http://schemas.microsoft.com/office/powerpoint/2010/main" val="41205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con&#10;&#10;Description automatically generated">
            <a:extLst>
              <a:ext uri="{FF2B5EF4-FFF2-40B4-BE49-F238E27FC236}">
                <a16:creationId xmlns:a16="http://schemas.microsoft.com/office/drawing/2014/main" id="{8CF0D7B3-1339-4AFC-6635-3C303A60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96" y="715601"/>
            <a:ext cx="3247535" cy="2228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8C024-CA6F-32BA-697F-DC37218A2E2B}"/>
              </a:ext>
            </a:extLst>
          </p:cNvPr>
          <p:cNvSpPr txBox="1"/>
          <p:nvPr/>
        </p:nvSpPr>
        <p:spPr>
          <a:xfrm>
            <a:off x="39781" y="5170932"/>
            <a:ext cx="5335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600" dirty="0"/>
              <a:t>https://encrypted-tbn0.gstatic.com/images?q=tbn:ANd9GcSNSomGLX5ZpnSZ4G2anr0vBC-UpVlJ4gKgIUNuhHuwCcz401hYTO90wEcPqpgN5yI6Gu7e3sXlAcWnCA&amp;usqp=CAU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BD0EF-3C4A-B755-D213-7C1749B54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04" y="1951951"/>
            <a:ext cx="1200329" cy="1200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41BEC-38FD-0D92-8CCA-6564C06D11E2}"/>
              </a:ext>
            </a:extLst>
          </p:cNvPr>
          <p:cNvSpPr txBox="1"/>
          <p:nvPr/>
        </p:nvSpPr>
        <p:spPr>
          <a:xfrm>
            <a:off x="0" y="5484034"/>
            <a:ext cx="549456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600" dirty="0"/>
              <a:t>https://sc01.alicdn.com/kf/HTB14ix3dnTI8KJjSsphq6AFppXaq/200197852/HTB14ix3dnTI8KJjSsphq6AFppXaq.jpg_.webp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3A97AA4A-0CA8-A2D4-6F63-E65FFC58E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5" y="778846"/>
            <a:ext cx="2032093" cy="1627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67DF72-6EF8-F032-B31C-02E332D2F72D}"/>
              </a:ext>
            </a:extLst>
          </p:cNvPr>
          <p:cNvSpPr txBox="1"/>
          <p:nvPr/>
        </p:nvSpPr>
        <p:spPr>
          <a:xfrm>
            <a:off x="5415002" y="5182384"/>
            <a:ext cx="5074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LU" sz="600" dirty="0"/>
              <a:t>https://encrypted-tbn0.gstatic.com/images?q=tbn:ANd9GcRGUuyW7hUciR1kuB8AT3yuWMXv3oI6_tcTMalOoIWUqg-yEwNVL4m1Fqilec-Np3r8eK7AQRZXSnvDWw&amp;usqp=CAU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D27C2-D750-6183-37CD-E9E6853DEA76}"/>
              </a:ext>
            </a:extLst>
          </p:cNvPr>
          <p:cNvSpPr txBox="1"/>
          <p:nvPr/>
        </p:nvSpPr>
        <p:spPr>
          <a:xfrm>
            <a:off x="824593" y="26501"/>
            <a:ext cx="398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>
                <a:solidFill>
                  <a:srgbClr val="0000FF"/>
                </a:solidFill>
              </a:rPr>
              <a:t>Farbe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kann</a:t>
            </a:r>
            <a:r>
              <a:rPr lang="fr-LU" dirty="0">
                <a:solidFill>
                  <a:srgbClr val="0000FF"/>
                </a:solidFill>
              </a:rPr>
              <a:t> </a:t>
            </a:r>
            <a:r>
              <a:rPr lang="fr-LU" dirty="0" err="1">
                <a:solidFill>
                  <a:srgbClr val="0000FF"/>
                </a:solidFill>
              </a:rPr>
              <a:t>mehr</a:t>
            </a:r>
            <a:r>
              <a:rPr lang="fr-LU" dirty="0">
                <a:solidFill>
                  <a:srgbClr val="0000FF"/>
                </a:solidFill>
              </a:rPr>
              <a:t>: die </a:t>
            </a:r>
            <a:r>
              <a:rPr lang="fr-LU" dirty="0" err="1">
                <a:solidFill>
                  <a:srgbClr val="0000FF"/>
                </a:solidFill>
              </a:rPr>
              <a:t>Atomspektren</a:t>
            </a:r>
            <a:endParaRPr lang="fr-LU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BFCD5-38D3-626B-E78C-5B7392BD58AA}"/>
              </a:ext>
            </a:extLst>
          </p:cNvPr>
          <p:cNvSpPr txBox="1"/>
          <p:nvPr/>
        </p:nvSpPr>
        <p:spPr>
          <a:xfrm>
            <a:off x="128942" y="2569892"/>
            <a:ext cx="319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err="1"/>
              <a:t>Einfaches</a:t>
            </a:r>
            <a:r>
              <a:rPr lang="fr-LU" dirty="0"/>
              <a:t> </a:t>
            </a:r>
            <a:r>
              <a:rPr lang="fr-LU" dirty="0" err="1"/>
              <a:t>Atommodell</a:t>
            </a:r>
            <a:r>
              <a:rPr lang="fr-LU" dirty="0"/>
              <a:t>:</a:t>
            </a:r>
            <a:br>
              <a:rPr lang="fr-LU" dirty="0"/>
            </a:br>
            <a:r>
              <a:rPr lang="fr-LU" dirty="0" err="1"/>
              <a:t>Jedes</a:t>
            </a:r>
            <a:r>
              <a:rPr lang="fr-LU" dirty="0"/>
              <a:t> Atom </a:t>
            </a:r>
            <a:r>
              <a:rPr lang="fr-LU" dirty="0" err="1"/>
              <a:t>kann</a:t>
            </a:r>
            <a:r>
              <a:rPr lang="fr-LU" dirty="0"/>
              <a:t> </a:t>
            </a:r>
            <a:r>
              <a:rPr lang="fr-LU" dirty="0" err="1"/>
              <a:t>Strahlung</a:t>
            </a:r>
            <a:r>
              <a:rPr lang="fr-LU" dirty="0"/>
              <a:t> in </a:t>
            </a:r>
            <a:r>
              <a:rPr lang="fr-LU" dirty="0" err="1"/>
              <a:t>spezifischer</a:t>
            </a:r>
            <a:r>
              <a:rPr lang="fr-LU" dirty="0"/>
              <a:t> </a:t>
            </a:r>
            <a:r>
              <a:rPr lang="fr-LU" dirty="0" err="1"/>
              <a:t>Farbe</a:t>
            </a:r>
            <a:r>
              <a:rPr lang="fr-LU" dirty="0"/>
              <a:t> </a:t>
            </a:r>
            <a:r>
              <a:rPr lang="fr-LU" dirty="0" err="1"/>
              <a:t>abgeben</a:t>
            </a:r>
            <a:r>
              <a:rPr lang="fr-LU" dirty="0"/>
              <a:t> </a:t>
            </a:r>
            <a:r>
              <a:rPr lang="fr-LU" dirty="0" err="1"/>
              <a:t>und</a:t>
            </a:r>
            <a:r>
              <a:rPr lang="fr-LU" dirty="0"/>
              <a:t> </a:t>
            </a:r>
            <a:r>
              <a:rPr lang="fr-LU" dirty="0" err="1"/>
              <a:t>aufnehmen</a:t>
            </a:r>
            <a:endParaRPr lang="fr-L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FFFD5-4986-8D72-34F6-13A64BB86F85}"/>
              </a:ext>
            </a:extLst>
          </p:cNvPr>
          <p:cNvSpPr txBox="1"/>
          <p:nvPr/>
        </p:nvSpPr>
        <p:spPr>
          <a:xfrm>
            <a:off x="3557236" y="3100670"/>
            <a:ext cx="249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err="1"/>
              <a:t>Spektrum</a:t>
            </a:r>
            <a:r>
              <a:rPr lang="fr-LU" dirty="0"/>
              <a:t> </a:t>
            </a:r>
            <a:r>
              <a:rPr lang="fr-LU" dirty="0">
                <a:solidFill>
                  <a:srgbClr val="FF0000"/>
                </a:solidFill>
              </a:rPr>
              <a:t>(</a:t>
            </a:r>
            <a:r>
              <a:rPr lang="fr-LU" dirty="0" err="1">
                <a:solidFill>
                  <a:srgbClr val="FF0000"/>
                </a:solidFill>
              </a:rPr>
              <a:t>Farbcode</a:t>
            </a:r>
            <a:r>
              <a:rPr lang="fr-LU" dirty="0">
                <a:solidFill>
                  <a:srgbClr val="FF0000"/>
                </a:solidFill>
              </a:rPr>
              <a:t>) </a:t>
            </a:r>
            <a:r>
              <a:rPr lang="fr-LU" dirty="0" err="1"/>
              <a:t>verschiedener</a:t>
            </a:r>
            <a:r>
              <a:rPr lang="fr-LU" dirty="0"/>
              <a:t> Atome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AD34F-31F6-E6BA-E1C6-C42ECBE07303}"/>
              </a:ext>
            </a:extLst>
          </p:cNvPr>
          <p:cNvSpPr txBox="1"/>
          <p:nvPr/>
        </p:nvSpPr>
        <p:spPr>
          <a:xfrm>
            <a:off x="8249381" y="1366346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err="1"/>
              <a:t>Leuchtröhren</a:t>
            </a:r>
            <a:endParaRPr lang="fr-L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01C9E-DA4F-34FA-B72D-732311339941}"/>
              </a:ext>
            </a:extLst>
          </p:cNvPr>
          <p:cNvSpPr txBox="1"/>
          <p:nvPr/>
        </p:nvSpPr>
        <p:spPr>
          <a:xfrm>
            <a:off x="128942" y="4105997"/>
            <a:ext cx="959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400" dirty="0" err="1">
                <a:solidFill>
                  <a:srgbClr val="FF0000"/>
                </a:solidFill>
              </a:rPr>
              <a:t>Spektroskopie</a:t>
            </a:r>
            <a:r>
              <a:rPr lang="fr-LU" sz="2400" dirty="0">
                <a:solidFill>
                  <a:srgbClr val="FF0000"/>
                </a:solidFill>
              </a:rPr>
              <a:t>:   Die Analyse des  « </a:t>
            </a:r>
            <a:r>
              <a:rPr lang="fr-LU" sz="2400" dirty="0" err="1">
                <a:solidFill>
                  <a:srgbClr val="FF0000"/>
                </a:solidFill>
              </a:rPr>
              <a:t>Farbcodes</a:t>
            </a:r>
            <a:r>
              <a:rPr lang="fr-LU" sz="2400" dirty="0">
                <a:solidFill>
                  <a:srgbClr val="FF0000"/>
                </a:solidFill>
              </a:rPr>
              <a:t> » </a:t>
            </a:r>
            <a:r>
              <a:rPr lang="fr-LU" sz="2400" dirty="0" err="1">
                <a:solidFill>
                  <a:srgbClr val="FF0000"/>
                </a:solidFill>
              </a:rPr>
              <a:t>eines</a:t>
            </a:r>
            <a:r>
              <a:rPr lang="fr-LU" sz="2400" dirty="0">
                <a:solidFill>
                  <a:srgbClr val="FF0000"/>
                </a:solidFill>
              </a:rPr>
              <a:t> </a:t>
            </a:r>
            <a:r>
              <a:rPr lang="fr-LU" sz="2400" dirty="0" err="1">
                <a:solidFill>
                  <a:srgbClr val="FF0000"/>
                </a:solidFill>
              </a:rPr>
              <a:t>Sterns</a:t>
            </a:r>
            <a:r>
              <a:rPr lang="fr-LU" sz="2400" dirty="0">
                <a:solidFill>
                  <a:srgbClr val="FF0000"/>
                </a:solidFill>
              </a:rPr>
              <a:t> </a:t>
            </a:r>
            <a:r>
              <a:rPr lang="fr-LU" sz="2400" dirty="0" err="1">
                <a:solidFill>
                  <a:srgbClr val="FF0000"/>
                </a:solidFill>
              </a:rPr>
              <a:t>sagen</a:t>
            </a:r>
            <a:r>
              <a:rPr lang="fr-LU" sz="2400" dirty="0">
                <a:solidFill>
                  <a:srgbClr val="FF0000"/>
                </a:solidFill>
              </a:rPr>
              <a:t> uns, welche Atome </a:t>
            </a:r>
            <a:r>
              <a:rPr lang="fr-LU" sz="2400" dirty="0" err="1">
                <a:solidFill>
                  <a:srgbClr val="FF0000"/>
                </a:solidFill>
              </a:rPr>
              <a:t>vorhanden</a:t>
            </a:r>
            <a:r>
              <a:rPr lang="fr-LU" sz="2400" dirty="0">
                <a:solidFill>
                  <a:srgbClr val="FF0000"/>
                </a:solidFill>
              </a:rPr>
              <a:t> </a:t>
            </a:r>
            <a:r>
              <a:rPr lang="fr-LU" sz="2400" dirty="0" err="1">
                <a:solidFill>
                  <a:srgbClr val="FF0000"/>
                </a:solidFill>
              </a:rPr>
              <a:t>sind</a:t>
            </a:r>
            <a:endParaRPr lang="fr-L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6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cfd6ad-afc7-4a86-8e62-088d24be24eb">
      <Terms xmlns="http://schemas.microsoft.com/office/infopath/2007/PartnerControls"/>
    </lcf76f155ced4ddcb4097134ff3c332f>
    <TaxCatchAll xmlns="032576b7-8783-4a80-825f-c4a7539fec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DEE74B2B9B7489549B2A76C1BAAFF" ma:contentTypeVersion="16" ma:contentTypeDescription="Create a new document." ma:contentTypeScope="" ma:versionID="5bf958f138dda7a5bca8d248868f66cc">
  <xsd:schema xmlns:xsd="http://www.w3.org/2001/XMLSchema" xmlns:xs="http://www.w3.org/2001/XMLSchema" xmlns:p="http://schemas.microsoft.com/office/2006/metadata/properties" xmlns:ns2="66cfd6ad-afc7-4a86-8e62-088d24be24eb" xmlns:ns3="032576b7-8783-4a80-825f-c4a7539fec67" targetNamespace="http://schemas.microsoft.com/office/2006/metadata/properties" ma:root="true" ma:fieldsID="c7e36685569aa4ab933b4fd8d79e1750" ns2:_="" ns3:_="">
    <xsd:import namespace="66cfd6ad-afc7-4a86-8e62-088d24be24eb"/>
    <xsd:import namespace="032576b7-8783-4a80-825f-c4a7539fe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fd6ad-afc7-4a86-8e62-088d24be2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be2c6f-268f-46f3-8445-d0378a6b0e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576b7-8783-4a80-825f-c4a7539fec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33f45f-ef35-4390-9133-27d9a49b13a3}" ma:internalName="TaxCatchAll" ma:showField="CatchAllData" ma:web="032576b7-8783-4a80-825f-c4a7539fe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C2C53-BA2E-42B1-A765-865ACE9B1F18}">
  <ds:schemaRefs>
    <ds:schemaRef ds:uri="http://schemas.microsoft.com/office/2006/metadata/properties"/>
    <ds:schemaRef ds:uri="http://schemas.microsoft.com/office/infopath/2007/PartnerControls"/>
    <ds:schemaRef ds:uri="66cfd6ad-afc7-4a86-8e62-088d24be24eb"/>
    <ds:schemaRef ds:uri="032576b7-8783-4a80-825f-c4a7539fec67"/>
  </ds:schemaRefs>
</ds:datastoreItem>
</file>

<file path=customXml/itemProps2.xml><?xml version="1.0" encoding="utf-8"?>
<ds:datastoreItem xmlns:ds="http://schemas.openxmlformats.org/officeDocument/2006/customXml" ds:itemID="{3EFF726D-7ECA-4757-873C-1765E3738EDC}"/>
</file>

<file path=customXml/itemProps3.xml><?xml version="1.0" encoding="utf-8"?>
<ds:datastoreItem xmlns:ds="http://schemas.openxmlformats.org/officeDocument/2006/customXml" ds:itemID="{CB2348ED-2DE3-46B1-A227-3932AE0B8B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1983</Words>
  <Application>Microsoft Office PowerPoint</Application>
  <PresentationFormat>Personnalisé</PresentationFormat>
  <Paragraphs>196</Paragraphs>
  <Slides>28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28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Mergers on Galaxy Cluster Evolution  Progress Report Dec20</dc:title>
  <dc:subject/>
  <dc:creator>Marianne Bausch</dc:creator>
  <dc:description/>
  <cp:lastModifiedBy>Frederic Conrotte</cp:lastModifiedBy>
  <cp:revision>528</cp:revision>
  <cp:lastPrinted>2021-04-06T09:59:10Z</cp:lastPrinted>
  <dcterms:created xsi:type="dcterms:W3CDTF">2020-10-06T09:04:24Z</dcterms:created>
  <dcterms:modified xsi:type="dcterms:W3CDTF">2022-12-09T10:45:54Z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0x010100970DEE74B2B9B7489549B2A76C1BAAFF</vt:lpwstr>
  </property>
  <property fmtid="{D5CDD505-2E9C-101B-9397-08002B2CF9AE}" pid="3" name="MediaServiceImageTags">
    <vt:lpwstr/>
  </property>
</Properties>
</file>