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0" r:id="rId4"/>
    <p:sldId id="262" r:id="rId5"/>
    <p:sldId id="266" r:id="rId6"/>
    <p:sldId id="267" r:id="rId7"/>
    <p:sldId id="268" r:id="rId8"/>
    <p:sldId id="269" r:id="rId9"/>
    <p:sldId id="270" r:id="rId10"/>
    <p:sldId id="271" r:id="rId11"/>
    <p:sldId id="261" r:id="rId12"/>
    <p:sldId id="279" r:id="rId13"/>
    <p:sldId id="278" r:id="rId14"/>
    <p:sldId id="275" r:id="rId15"/>
    <p:sldId id="280" r:id="rId16"/>
    <p:sldId id="265" r:id="rId17"/>
    <p:sldId id="264" r:id="rId18"/>
    <p:sldId id="277" r:id="rId19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B4D0C7-A6C4-B24A-986D-54E7BEA0EEE5}" v="2" dt="2026-05-09T11:14:02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431"/>
    <p:restoredTop sz="93760"/>
  </p:normalViewPr>
  <p:slideViewPr>
    <p:cSldViewPr snapToGrid="0">
      <p:cViewPr>
        <p:scale>
          <a:sx n="132" d="100"/>
          <a:sy n="132" d="100"/>
        </p:scale>
        <p:origin x="-440" y="-1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Relationship Id="rId27" Type="http://schemas.openxmlformats.org/officeDocument/2006/relationships/customXml" Target="../customXml/item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éopold VENEAU" userId="1663f068-381e-4c31-8c9f-4db7bbc70fbf" providerId="ADAL" clId="{2F570833-30EE-5ABA-B3AF-78DBA427C6A2}"/>
    <pc:docChg chg="custSel delSld modSld">
      <pc:chgData name="Léopold VENEAU" userId="1663f068-381e-4c31-8c9f-4db7bbc70fbf" providerId="ADAL" clId="{2F570833-30EE-5ABA-B3AF-78DBA427C6A2}" dt="2026-05-09T11:47:05.891" v="62" actId="2696"/>
      <pc:docMkLst>
        <pc:docMk/>
      </pc:docMkLst>
      <pc:sldChg chg="modSp mod">
        <pc:chgData name="Léopold VENEAU" userId="1663f068-381e-4c31-8c9f-4db7bbc70fbf" providerId="ADAL" clId="{2F570833-30EE-5ABA-B3AF-78DBA427C6A2}" dt="2026-05-09T11:35:03.308" v="61" actId="1076"/>
        <pc:sldMkLst>
          <pc:docMk/>
          <pc:sldMk cId="1537605236" sldId="264"/>
        </pc:sldMkLst>
        <pc:spChg chg="mod">
          <ac:chgData name="Léopold VENEAU" userId="1663f068-381e-4c31-8c9f-4db7bbc70fbf" providerId="ADAL" clId="{2F570833-30EE-5ABA-B3AF-78DBA427C6A2}" dt="2026-05-09T11:35:03.308" v="61" actId="1076"/>
          <ac:spMkLst>
            <pc:docMk/>
            <pc:sldMk cId="1537605236" sldId="264"/>
            <ac:spMk id="3" creationId="{5FBFA356-B223-2C65-2817-221311BE5298}"/>
          </ac:spMkLst>
        </pc:spChg>
      </pc:sldChg>
      <pc:sldChg chg="addSp modSp">
        <pc:chgData name="Léopold VENEAU" userId="1663f068-381e-4c31-8c9f-4db7bbc70fbf" providerId="ADAL" clId="{2F570833-30EE-5ABA-B3AF-78DBA427C6A2}" dt="2026-05-09T11:14:02.748" v="54" actId="571"/>
        <pc:sldMkLst>
          <pc:docMk/>
          <pc:sldMk cId="3375332301" sldId="268"/>
        </pc:sldMkLst>
        <pc:picChg chg="add mod">
          <ac:chgData name="Léopold VENEAU" userId="1663f068-381e-4c31-8c9f-4db7bbc70fbf" providerId="ADAL" clId="{2F570833-30EE-5ABA-B3AF-78DBA427C6A2}" dt="2026-05-09T11:14:02.748" v="54" actId="571"/>
          <ac:picMkLst>
            <pc:docMk/>
            <pc:sldMk cId="3375332301" sldId="268"/>
            <ac:picMk id="12" creationId="{1B305A94-B490-FEB4-AED0-80C09CE5FB92}"/>
          </ac:picMkLst>
        </pc:picChg>
      </pc:sldChg>
      <pc:sldChg chg="addSp modSp mod">
        <pc:chgData name="Léopold VENEAU" userId="1663f068-381e-4c31-8c9f-4db7bbc70fbf" providerId="ADAL" clId="{2F570833-30EE-5ABA-B3AF-78DBA427C6A2}" dt="2026-05-09T11:14:16.044" v="59" actId="14100"/>
        <pc:sldMkLst>
          <pc:docMk/>
          <pc:sldMk cId="640215547" sldId="269"/>
        </pc:sldMkLst>
        <pc:picChg chg="add mod">
          <ac:chgData name="Léopold VENEAU" userId="1663f068-381e-4c31-8c9f-4db7bbc70fbf" providerId="ADAL" clId="{2F570833-30EE-5ABA-B3AF-78DBA427C6A2}" dt="2026-05-09T11:14:16.044" v="59" actId="14100"/>
          <ac:picMkLst>
            <pc:docMk/>
            <pc:sldMk cId="640215547" sldId="269"/>
            <ac:picMk id="8" creationId="{9C2404C2-B380-BAF3-6EAA-678F7C726BE2}"/>
          </ac:picMkLst>
        </pc:picChg>
      </pc:sldChg>
      <pc:sldChg chg="del">
        <pc:chgData name="Léopold VENEAU" userId="1663f068-381e-4c31-8c9f-4db7bbc70fbf" providerId="ADAL" clId="{2F570833-30EE-5ABA-B3AF-78DBA427C6A2}" dt="2026-05-09T10:48:45.787" v="0" actId="2696"/>
        <pc:sldMkLst>
          <pc:docMk/>
          <pc:sldMk cId="2118151520" sldId="272"/>
        </pc:sldMkLst>
      </pc:sldChg>
      <pc:sldChg chg="del">
        <pc:chgData name="Léopold VENEAU" userId="1663f068-381e-4c31-8c9f-4db7bbc70fbf" providerId="ADAL" clId="{2F570833-30EE-5ABA-B3AF-78DBA427C6A2}" dt="2026-05-09T11:47:05.891" v="62" actId="2696"/>
        <pc:sldMkLst>
          <pc:docMk/>
          <pc:sldMk cId="1528795697" sldId="274"/>
        </pc:sldMkLst>
      </pc:sldChg>
      <pc:sldChg chg="modSp mod">
        <pc:chgData name="Léopold VENEAU" userId="1663f068-381e-4c31-8c9f-4db7bbc70fbf" providerId="ADAL" clId="{2F570833-30EE-5ABA-B3AF-78DBA427C6A2}" dt="2026-05-09T10:49:34.538" v="52" actId="20577"/>
        <pc:sldMkLst>
          <pc:docMk/>
          <pc:sldMk cId="1066274299" sldId="277"/>
        </pc:sldMkLst>
        <pc:spChg chg="mod">
          <ac:chgData name="Léopold VENEAU" userId="1663f068-381e-4c31-8c9f-4db7bbc70fbf" providerId="ADAL" clId="{2F570833-30EE-5ABA-B3AF-78DBA427C6A2}" dt="2026-05-09T10:49:34.538" v="52" actId="20577"/>
          <ac:spMkLst>
            <pc:docMk/>
            <pc:sldMk cId="1066274299" sldId="277"/>
            <ac:spMk id="3" creationId="{9ECF641B-DC0F-9641-9DAF-84D09787D19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D76AA-E594-3B44-8A4E-476CB2B3112D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545DD-4469-3545-B73B-CCE20F5B9C91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761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C412FF4-4270-BB2D-3D39-1513C907A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DB05998-8998-A540-1211-70BD01674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E0D9031-10F3-FC15-6DE5-C0781D858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7820F5B-AACE-0F4E-DF01-555249ACD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9198EF3-EDFB-1E91-F744-335E513EB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415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16AC5D2-8580-BD49-FA26-26AC58BD7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8B694F2-601D-7CFB-1E5C-7E8C23DA0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CF4BC10-A051-DC80-8182-4B8EEE31B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9D42D03-5780-7C98-6656-1DA747E1B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0365991-6F37-A940-BE71-4CC46AEE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6741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0BAC838-F3B7-38C7-C348-610BB3CF1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7C2F42E-CBF8-E221-936B-8851CDBB2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4F08647-0C78-5971-FE62-460FB8B59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DAD011E-E214-7A21-3E99-C1B5C101B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F12E67A-8960-245D-9647-72CC18BA7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12501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D8799DC-50F8-6136-C6D6-8CABD518A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4C606D8-D53A-FD31-86E7-C6424E5B4D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C6DAE21-4C0A-E57F-3780-AFBE9C2A0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2E34154-C54A-BC6E-6A4F-5B41BECD9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155CBF58-76F5-90C2-234F-A37DCE286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931DA5C7-FF27-4F0C-CCD5-B490FA7B0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9149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112C54B-A71A-307A-B43F-516D44622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BE73994-3B32-BD45-45A0-E88EDBB80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693396D-BE1F-C6A3-29F6-779E6217C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E9919421-6051-4691-5E60-11055B1D9C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15146B2D-C88C-8BD9-4835-C5EAF378B1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A0711A16-A927-4939-DD86-263D0FA35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F9BDDC8E-DDC8-7375-2899-A0E5CC538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D2E5A913-4427-9D50-AF5F-8797ED0D9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91379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10BE594-1CC3-A106-C2F4-5EB7B4F01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366D422-9C46-9760-D2A9-AB876A057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5F86C79F-2198-A8F8-4E21-2ECBC7EF4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7F016BCF-91F0-C240-6FA4-9F54789A6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42522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3D41351A-85D0-B232-7F9C-F7F54D9A3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3760F7C2-3383-0AA6-3FE8-7A4D8011F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586CE99-EA5A-E47B-1507-EDDAF075E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33253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6F14A6C-28A2-D389-98D6-9742F6BB0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8D81200-CD13-49C4-0014-35457BD77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4C677623-A2D2-49C4-B952-5A86806EC2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3DC80B9-EC4C-58C2-27E9-2D13A3D15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1182FB1A-0D39-4C2E-8B87-41936015D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27613CA-8BE3-341F-97FD-9F1748C6A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65398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9DD64F-28FB-5E5C-0550-28E044F74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571E0DD8-D4F7-5EF4-35E3-F33AACEB88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07E8BC8C-253E-62F9-F52C-240D86994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E787627-36B6-C61F-BFC9-0D537FDBE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F706BAD3-7001-E215-F41C-B9A5B2F7D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34591D26-9B63-3113-EF99-C8F707F3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45772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97A911-F5AC-BF9D-47BD-A7D0F81FB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7486715B-AF36-7608-549C-2B2A29875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173228E-CA23-5A49-3BE1-30183CDDA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E2D8BE3-283D-FAAF-E73A-A7F667788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A467CB8-9392-BBD8-648F-1777F3C81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9990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7CB89044-96C6-0389-24C1-32C5DD3DE0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5996BE77-119F-3D73-450A-734D724CFF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FFB695F-2735-52C5-4990-1893D3E43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7E001B4-617E-064A-BD50-14684481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A5A81C00-AB87-DD33-2E58-6B15097EE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6253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63C659C3-C5D2-82F4-BDCF-44952CBA3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962B277-6CE2-1074-5229-2F37289AE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10D954F-E3B9-8AF1-C2F9-F0F07A69DF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B0C303-E915-9341-A2A9-9DB97DC8C94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360D1EA-929A-C764-94D6-292B5FE0E4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2F07E110-2BEE-F85C-692B-8BEEEF564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1730E2-F979-D444-BCEB-4139F4867CC2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2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2.mp4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4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9986E6B4-79BC-3138-7A41-A1B23EAD62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0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7C52785B-C6A4-8BC3-E81A-C8F831835E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Team </a:t>
            </a:r>
            <a:r>
              <a:rPr lang="en-GB" sz="5200" dirty="0" err="1">
                <a:solidFill>
                  <a:srgbClr val="FFFFFF"/>
                </a:solidFill>
              </a:rPr>
              <a:t>QuadSat</a:t>
            </a: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60A749F-25C9-F7B3-23A1-583AE7921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4718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32281341-086F-F388-9FC5-8DE4C383E03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9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D3EF22F-8D7B-514E-C711-7D5B64975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team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0222152-9790-425B-B289-4141FAF93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9741" y="2380221"/>
            <a:ext cx="2483585" cy="362591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Astronaut for a day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16 years old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Lycée Vauban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Passionate about space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Primary mission, code, communication</a:t>
            </a:r>
          </a:p>
          <a:p>
            <a:r>
              <a:rPr lang="en-GB" sz="2000" dirty="0" err="1">
                <a:solidFill>
                  <a:srgbClr val="FFFFFF"/>
                </a:solidFill>
              </a:rPr>
              <a:t>Cansat</a:t>
            </a:r>
            <a:r>
              <a:rPr lang="en-GB" sz="2000" dirty="0">
                <a:solidFill>
                  <a:srgbClr val="FFFFFF"/>
                </a:solidFill>
              </a:rPr>
              <a:t> 2025 finalist</a:t>
            </a:r>
          </a:p>
        </p:txBody>
      </p:sp>
      <p:pic>
        <p:nvPicPr>
          <p:cNvPr id="5" name="Image 4" descr="CLASS 2025 | Astronaut for a Day - Luxembourg">
            <a:extLst>
              <a:ext uri="{FF2B5EF4-FFF2-40B4-BE49-F238E27FC236}">
                <a16:creationId xmlns:a16="http://schemas.microsoft.com/office/drawing/2014/main" id="{3E0B8FCF-C584-E8A1-53CF-D54296124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376" y="2341903"/>
            <a:ext cx="1563914" cy="2345871"/>
          </a:xfrm>
          <a:prstGeom prst="rect">
            <a:avLst/>
          </a:prstGeom>
        </p:spPr>
      </p:pic>
      <p:pic>
        <p:nvPicPr>
          <p:cNvPr id="6" name="Image 5" descr="CLASS 2025 | Astronaut for a Day - Luxembourg">
            <a:extLst>
              <a:ext uri="{FF2B5EF4-FFF2-40B4-BE49-F238E27FC236}">
                <a16:creationId xmlns:a16="http://schemas.microsoft.com/office/drawing/2014/main" id="{C4ED5C58-DC04-43E4-4822-657BAF64AA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6373" y="2256063"/>
            <a:ext cx="1653095" cy="2479643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28475B91-5C59-398E-D55F-0CBA62A01187}"/>
              </a:ext>
            </a:extLst>
          </p:cNvPr>
          <p:cNvSpPr txBox="1"/>
          <p:nvPr/>
        </p:nvSpPr>
        <p:spPr>
          <a:xfrm>
            <a:off x="5908493" y="2293989"/>
            <a:ext cx="26860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Astronaut for a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17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Lycée Vauban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Interested in new technologies (IA)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Report, parachute,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Cansat</a:t>
            </a:r>
            <a:r>
              <a:rPr lang="en-GB" dirty="0">
                <a:solidFill>
                  <a:schemeClr val="bg1"/>
                </a:solidFill>
              </a:rPr>
              <a:t> 2025 Finalist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29E976B4-FB25-2918-64C9-1A2C03C630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52551" y="2274269"/>
            <a:ext cx="1468130" cy="2608523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3565514F-9952-97FC-B44E-F2D8E012A953}"/>
              </a:ext>
            </a:extLst>
          </p:cNvPr>
          <p:cNvSpPr txBox="1"/>
          <p:nvPr/>
        </p:nvSpPr>
        <p:spPr>
          <a:xfrm>
            <a:off x="9885439" y="2380221"/>
            <a:ext cx="2098743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Drone pilot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17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Lycée Vauban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Secondary mission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FFFFFF"/>
                </a:solidFill>
              </a:rPr>
              <a:t>Cansat</a:t>
            </a:r>
            <a:r>
              <a:rPr lang="en-GB" dirty="0">
                <a:solidFill>
                  <a:srgbClr val="FFFFFF"/>
                </a:solidFill>
              </a:rPr>
              <a:t> 2025 finalist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92513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B407B8-D38E-B42B-20A0-0A890C6C0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B9A91-FD29-3C54-27B3-309C0209B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2412B8-8CD9-3638-9F8F-B104B353B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14375BA3-66E2-4CD9-D7CB-67ABCB63B91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9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57BB0671-F3CC-EE9E-87C9-2DC135E6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Our Project: QuadSat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2D4EF77-1F1C-825D-A56D-FAA0A492D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60" y="2343295"/>
            <a:ext cx="9792471" cy="3171423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00CFFF"/>
                </a:solidFill>
              </a:rPr>
              <a:t>Primary Mission</a:t>
            </a:r>
          </a:p>
          <a:p>
            <a:r>
              <a:rPr lang="en-GB" sz="1500" dirty="0">
                <a:solidFill>
                  <a:srgbClr val="FFFFFF"/>
                </a:solidFill>
              </a:rPr>
              <a:t>Collect atmospheric data across all flight phases (pressure, temperature, acceleration)</a:t>
            </a:r>
          </a:p>
          <a:p>
            <a:r>
              <a:rPr lang="en-GB" sz="1800" b="1" dirty="0">
                <a:solidFill>
                  <a:srgbClr val="00CFFF"/>
                </a:solidFill>
              </a:rPr>
              <a:t>Secondary Mission: </a:t>
            </a:r>
            <a:r>
              <a:rPr lang="en-GB" sz="1800" b="1" dirty="0" err="1">
                <a:solidFill>
                  <a:srgbClr val="00CFFF"/>
                </a:solidFill>
              </a:rPr>
              <a:t>QuadSat</a:t>
            </a:r>
            <a:r>
              <a:rPr lang="en-GB" sz="1800" b="1" dirty="0">
                <a:solidFill>
                  <a:srgbClr val="00CFFF"/>
                </a:solidFill>
              </a:rPr>
              <a:t> Drone, how to make a reliable </a:t>
            </a:r>
            <a:r>
              <a:rPr lang="en-GB" sz="1800" b="1" dirty="0" err="1">
                <a:solidFill>
                  <a:srgbClr val="00CFFF"/>
                </a:solidFill>
              </a:rPr>
              <a:t>Cansat</a:t>
            </a:r>
            <a:r>
              <a:rPr lang="en-GB" sz="1800" b="1" dirty="0">
                <a:solidFill>
                  <a:srgbClr val="00CFFF"/>
                </a:solidFill>
              </a:rPr>
              <a:t>?</a:t>
            </a:r>
          </a:p>
          <a:p>
            <a:r>
              <a:rPr lang="en-GB" sz="1500" dirty="0">
                <a:solidFill>
                  <a:srgbClr val="FFFFFF"/>
                </a:solidFill>
              </a:rPr>
              <a:t>Deploy a drone to actively guide the CanSat to a designated landing zone</a:t>
            </a:r>
          </a:p>
          <a:p>
            <a:r>
              <a:rPr lang="en-GB" sz="1500" dirty="0">
                <a:solidFill>
                  <a:srgbClr val="FFFFFF"/>
                </a:solidFill>
              </a:rPr>
              <a:t>Extra telemetry: GPS position, 3-axis acceleration, altitude via barometer</a:t>
            </a:r>
          </a:p>
          <a:p>
            <a:r>
              <a:rPr lang="en-GB" sz="1500" dirty="0">
                <a:solidFill>
                  <a:srgbClr val="FFFFFF"/>
                </a:solidFill>
              </a:rPr>
              <a:t>5 design iterations (MK1 to MK5) to reach flight-ready hardware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9541FC9C-4D0F-0D3B-1C3C-5276E4059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9649" y="2993138"/>
            <a:ext cx="3646091" cy="365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20428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1CBA31-0A7C-751E-E8B4-FC206DBEE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192D26-D79A-5A73-666A-B46142622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29BCC5-1DA2-743A-267D-B021949BB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41F361C4-EAB7-466D-BF9D-CC9DCE2496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AF7E928-B154-E6D5-AD77-3FA067796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Development: MK1 — Proof of Concept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3C92325-D166-DC88-1BE1-6BF10B1CC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MK1 — Proof of Concept: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1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Feasibility study: </a:t>
            </a:r>
            <a:r>
              <a:rPr lang="en-GB" sz="1400" dirty="0">
                <a:solidFill>
                  <a:srgbClr val="FFFFFF"/>
                </a:solidFill>
              </a:rPr>
              <a:t>can a quadcopter fit in a 66mm diameter can?</a:t>
            </a:r>
          </a:p>
          <a:p>
            <a:r>
              <a:rPr lang="en-GB" sz="1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Challenge identified: </a:t>
            </a:r>
            <a:r>
              <a:rPr lang="en-GB" sz="1400" dirty="0">
                <a:solidFill>
                  <a:srgbClr val="FFFFFF"/>
                </a:solidFill>
              </a:rPr>
              <a:t>folding arm mechanism needed</a:t>
            </a: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1158BC87-0779-A5B8-11F4-B9446E0F4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628517" y="2763486"/>
            <a:ext cx="4172655" cy="3129491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788C661D-A3FD-6243-9921-317DB71E94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410" y="4611683"/>
            <a:ext cx="2995089" cy="224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95880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D00AA9-17C2-A5DD-9E5C-B32031FDB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96A603-7C62-109D-468E-35E8B6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E327E-0AD8-1505-F762-E2A2B6504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D7971A97-F969-D4E0-5AD7-82301BAC1B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CC8239C-ABA7-0976-9CAA-8DAF5111F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Development: MK2 — First Drone Frame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830E7D5-57EE-4FB0-D7EF-75BE52AF1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r>
              <a:rPr lang="en-GB" sz="1500" b="1" dirty="0">
                <a:solidFill>
                  <a:srgbClr val="00CFFF"/>
                </a:solidFill>
              </a:rPr>
              <a:t>Design breakthrough</a:t>
            </a:r>
          </a:p>
          <a:p>
            <a:r>
              <a:rPr lang="en-GB" sz="1500" dirty="0">
                <a:solidFill>
                  <a:srgbClr val="FFFFFF"/>
                </a:solidFill>
              </a:rPr>
              <a:t>3D-printed folding arms: blades fold inward to fit the can diameter</a:t>
            </a:r>
          </a:p>
          <a:p>
            <a:r>
              <a:rPr lang="en-GB" sz="1500" dirty="0" err="1">
                <a:solidFill>
                  <a:srgbClr val="FFFFFF"/>
                </a:solidFill>
              </a:rPr>
              <a:t>Intergretation</a:t>
            </a:r>
            <a:r>
              <a:rPr lang="en-GB" sz="1500" dirty="0">
                <a:solidFill>
                  <a:srgbClr val="FFFFFF"/>
                </a:solidFill>
              </a:rPr>
              <a:t> of the drone: motor, camera, electronic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29C498C7-8AF7-DE16-9772-6F3C9FA05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452358" y="3107490"/>
            <a:ext cx="4524804" cy="254520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AF794FB4-DD11-711F-2941-0618319C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188652" y="3281402"/>
            <a:ext cx="3906452" cy="2197379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BF4CF670-C7C3-0418-CEDD-89C1BB9EE2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0229" y="4110228"/>
            <a:ext cx="3148584" cy="236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2156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F98FE1-9118-A45F-E08F-47059016F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2C1871-DD78-DE86-6327-D053C9B3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534A60C-F521-8831-E9EF-7B88C712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52BF66CC-E7AF-2A83-A490-C1132454C3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FE4CAFC-C0BB-AD4B-3D73-4AD8575FA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Development: MK3 — Stabilisation &amp; GPS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593C93-1AD0-A40B-67FF-619072230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40" y="2264354"/>
            <a:ext cx="9792471" cy="3171423"/>
          </a:xfrm>
        </p:spPr>
        <p:txBody>
          <a:bodyPr>
            <a:normAutofit/>
          </a:bodyPr>
          <a:lstStyle/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Vibration damping system</a:t>
            </a:r>
          </a:p>
          <a:p>
            <a:r>
              <a:rPr lang="en-GB" sz="1500" dirty="0">
                <a:solidFill>
                  <a:srgbClr val="FFFFFF"/>
                </a:solidFill>
              </a:rPr>
              <a:t>Anti-vibration mounts between the motors and the chassis — reduced tolerance</a:t>
            </a:r>
          </a:p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Arm design</a:t>
            </a:r>
          </a:p>
          <a:p>
            <a:r>
              <a:rPr lang="en-GB" sz="1500" dirty="0">
                <a:solidFill>
                  <a:srgbClr val="FFFFFF"/>
                </a:solidFill>
              </a:rPr>
              <a:t>Longer arms for improved stability</a:t>
            </a:r>
          </a:p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Space optimisation: </a:t>
            </a:r>
          </a:p>
          <a:p>
            <a:r>
              <a:rPr lang="en-GB" sz="1500" dirty="0">
                <a:solidFill>
                  <a:srgbClr val="FFFFFF"/>
                </a:solidFill>
              </a:rPr>
              <a:t>fitting the primary payload and the drone’s components into a compact space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2BE290C4-B478-73D7-A07A-B560EEF79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640672" y="4378425"/>
            <a:ext cx="2676912" cy="200768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855020B8-0170-D7B7-49AB-D879B03A8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8933757" y="2870843"/>
            <a:ext cx="4170553" cy="2345936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975B9D68-6A8E-89A1-B3CE-DF67A6ECE6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2387" y="4658503"/>
            <a:ext cx="2861755" cy="214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15097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6B9EC1-EE19-8562-A4BD-9B20FA675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3F4C16-19FA-1EE9-7E75-1FA98E4E6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CC4D96-458D-8BAE-8D67-D7C13E3D6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79A767E1-513D-93BC-2449-C9F22A6FB26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0000"/>
          </a:blip>
          <a:srcRect r="4000"/>
          <a:stretch>
            <a:fillRect/>
          </a:stretch>
        </p:blipFill>
        <p:spPr>
          <a:xfrm>
            <a:off x="-3049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B013F436-D149-A81F-E6C0-B29E56516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Development: MK4 — the best working drone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864C948-0C02-8D9A-2D09-068D17BBD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695" y="2465304"/>
            <a:ext cx="9792471" cy="31714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Integration of a parachute drop system: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a screw is released upon parachute deployment, allowing the drone to fly freely after 5 seconds</a:t>
            </a:r>
          </a:p>
          <a:p>
            <a:pPr marL="0" indent="0">
              <a:buNone/>
            </a:pPr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more interior space </a:t>
            </a:r>
          </a:p>
          <a:p>
            <a:pPr marL="0" indent="0">
              <a:buNone/>
            </a:pPr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deployment system: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the arms deploy upon exit from the rocket</a:t>
            </a:r>
          </a:p>
          <a:p>
            <a:pPr marL="0" indent="0">
              <a:buNone/>
            </a:pPr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landing module: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arms extending downwards</a:t>
            </a:r>
          </a:p>
        </p:txBody>
      </p:sp>
      <p:pic>
        <p:nvPicPr>
          <p:cNvPr id="7" name="IMG_9617_FC2BAA64-644E-483C-ADCC-C26E08C35A7E.mp4">
            <a:hlinkClick r:id="" action="ppaction://media"/>
            <a:extLst>
              <a:ext uri="{FF2B5EF4-FFF2-40B4-BE49-F238E27FC236}">
                <a16:creationId xmlns:a16="http://schemas.microsoft.com/office/drawing/2014/main" id="{0F5FEC60-3B6E-3125-0D89-BC83B9BC24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035554" y="1564681"/>
            <a:ext cx="2567478" cy="4564407"/>
          </a:xfrm>
          <a:prstGeom prst="rect">
            <a:avLst/>
          </a:prstGeom>
        </p:spPr>
      </p:pic>
      <p:pic>
        <p:nvPicPr>
          <p:cNvPr id="8" name="cd30a3c5-fa0f-4bfb-a510-6c66c541429c_D755B4A8-3CCE-4300-A72D-6C8A68C05B78.mp4">
            <a:hlinkClick r:id="" action="ppaction://media"/>
            <a:extLst>
              <a:ext uri="{FF2B5EF4-FFF2-40B4-BE49-F238E27FC236}">
                <a16:creationId xmlns:a16="http://schemas.microsoft.com/office/drawing/2014/main" id="{027F508B-C410-3526-4F49-593087E3ECD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594272" y="3846884"/>
            <a:ext cx="2691712" cy="2869034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A54D846E-A009-C46B-1267-DCA2B6298CB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2575812" y="4924406"/>
            <a:ext cx="3134360" cy="176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323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6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D07BC7-31A0-E551-4955-D887A3152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A9F5DA-8C09-424C-0581-BED87C2A2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271C04-9697-AFAB-3A57-F92A79F72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40BEC69D-A898-42CA-0872-B00B65A6E3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9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24EE05D-1161-0318-947F-8762D3906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Development: MK5 — Final Flight Version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C23FA8D-4A24-9121-DAD7-BABD40710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0766" y="2785943"/>
            <a:ext cx="9689886" cy="3343145"/>
          </a:xfrm>
        </p:spPr>
        <p:txBody>
          <a:bodyPr>
            <a:normAutofit/>
          </a:bodyPr>
          <a:lstStyle/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space-saving design: </a:t>
            </a:r>
          </a:p>
          <a:p>
            <a:r>
              <a:rPr lang="en-GB" sz="1500" dirty="0">
                <a:solidFill>
                  <a:schemeClr val="bg1"/>
                </a:solidFill>
              </a:rPr>
              <a:t>the MK4 couldn’t fit inside the can, optimised PCB, battery housed in the can</a:t>
            </a:r>
          </a:p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removal of the parachute deployment system: </a:t>
            </a:r>
          </a:p>
          <a:p>
            <a:r>
              <a:rPr lang="en-GB" sz="1500" dirty="0">
                <a:solidFill>
                  <a:schemeClr val="bg1"/>
                </a:solidFill>
              </a:rPr>
              <a:t>the parachute guides the descent to save space</a:t>
            </a:r>
          </a:p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smaller size: 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slimmer arms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EFD5C1E6-1498-8B67-CEB4-759C089D20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671162" y="2649420"/>
            <a:ext cx="3793702" cy="2845277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9C2404C2-B380-BAF3-6EAA-678F7C726B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549186" y="4460113"/>
            <a:ext cx="2740443" cy="205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21554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7CEB53-B915-DF2A-A838-737735F04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303C1A-1A1F-F056-72BC-57268F8DA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6263B3-9477-325D-BF13-F0B6ED946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6C57DF7E-0AFB-248C-212A-F68E813596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EFA1F5A-7E98-A50D-498E-8ABAA6753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Primary mission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7B8E414-E7FB-DF4B-9D72-ABA6D8AC8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Data Collection (temperature, pressure, humidity), specific </a:t>
            </a:r>
            <a:r>
              <a:rPr lang="en-GB" sz="1500" dirty="0" err="1">
                <a:solidFill>
                  <a:srgbClr val="FFFFFF"/>
                </a:solidFill>
              </a:rPr>
              <a:t>pcb</a:t>
            </a:r>
            <a:endParaRPr lang="en-GB" sz="1500" dirty="0">
              <a:solidFill>
                <a:srgbClr val="FFFFFF"/>
              </a:solidFill>
            </a:endParaRPr>
          </a:p>
          <a:p>
            <a:r>
              <a:rPr lang="en-GB" sz="1500" dirty="0">
                <a:solidFill>
                  <a:srgbClr val="FFFFFF"/>
                </a:solidFill>
              </a:rPr>
              <a:t>Parachute (different designs)</a:t>
            </a:r>
          </a:p>
          <a:p>
            <a:r>
              <a:rPr lang="en-GB" sz="1500" dirty="0">
                <a:solidFill>
                  <a:srgbClr val="FFFFFF"/>
                </a:solidFill>
              </a:rPr>
              <a:t>Antenna (4 directors)</a:t>
            </a:r>
          </a:p>
          <a:p>
            <a:pPr marL="0" indent="0">
              <a:buNone/>
            </a:pPr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5FA4C2FE-64D2-8A48-0CCA-761880FF8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332859" y="2539818"/>
            <a:ext cx="3405554" cy="255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81810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F9F549-0578-F0CD-B62B-C39DCFAE6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8DF8F3-1731-C29E-A723-0BC3A5DE5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FA5D6-27E5-295F-87CE-BDE9E8E8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F07AF31C-04C4-C2FC-BF66-EE5BA398FA9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6965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9B2200FF-6565-6FDF-8083-9845D0BB3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Parachute Designs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A0BED535-A9D8-99BD-C2BF-949C037EE3D0}"/>
              </a:ext>
            </a:extLst>
          </p:cNvPr>
          <p:cNvSpPr txBox="1"/>
          <p:nvPr/>
        </p:nvSpPr>
        <p:spPr>
          <a:xfrm>
            <a:off x="1195132" y="2279559"/>
            <a:ext cx="3879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Round Parachute	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3629A30-779B-831C-04B4-C388D7149CAD}"/>
              </a:ext>
            </a:extLst>
          </p:cNvPr>
          <p:cNvSpPr txBox="1"/>
          <p:nvPr/>
        </p:nvSpPr>
        <p:spPr>
          <a:xfrm>
            <a:off x="6102966" y="2279557"/>
            <a:ext cx="34749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Cruciform Parachute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		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E9D0E0AA-712D-3CBF-9A22-C7C8ADF51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688187" y="3092258"/>
            <a:ext cx="3318230" cy="2488672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3050908F-59D3-4630-ADB3-2F5B7CDA94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00058" y="3222501"/>
            <a:ext cx="3811187" cy="285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9533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55F1A5-C8B3-71CE-F131-D1F267405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23A714-B249-4334-AED9-B780A2339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B7A8C9-22AF-905D-E46B-D11370171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CE17EF19-35B4-A911-9455-7DBB99F03C4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34928748-2841-7857-917F-C83D21B38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communication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4B03507-ED8B-DCD6-C759-03750BC3C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 lnSpcReduction="10000"/>
          </a:bodyPr>
          <a:lstStyle/>
          <a:p>
            <a:r>
              <a:rPr lang="en-GB" sz="1500" b="1" dirty="0">
                <a:solidFill>
                  <a:srgbClr val="00CFFF"/>
                </a:solidFill>
              </a:rPr>
              <a:t>Instagram @quadsat_cansat</a:t>
            </a:r>
          </a:p>
          <a:p>
            <a:r>
              <a:rPr lang="en-GB" sz="1500" dirty="0">
                <a:solidFill>
                  <a:srgbClr val="FFFFFF"/>
                </a:solidFill>
              </a:rPr>
              <a:t>80,000+ profile views since launch of the account</a:t>
            </a:r>
          </a:p>
          <a:p>
            <a:r>
              <a:rPr lang="en-GB" sz="1500" dirty="0">
                <a:solidFill>
                  <a:srgbClr val="FFFFFF"/>
                </a:solidFill>
              </a:rPr>
              <a:t>1 reel reached 65,000 views organically</a:t>
            </a:r>
          </a:p>
          <a:p>
            <a:r>
              <a:rPr lang="en-GB" sz="1500" dirty="0">
                <a:solidFill>
                  <a:srgbClr val="FFFFFF"/>
                </a:solidFill>
              </a:rPr>
              <a:t>600+ followers, weekly posts, multiple stories reposts by the community</a:t>
            </a:r>
          </a:p>
          <a:p>
            <a:r>
              <a:rPr lang="en-GB" sz="1500" b="1" dirty="0">
                <a:solidFill>
                  <a:srgbClr val="00CFFF"/>
                </a:solidFill>
              </a:rPr>
              <a:t>School presentations</a:t>
            </a:r>
          </a:p>
          <a:p>
            <a:r>
              <a:rPr lang="en-GB" sz="1500" dirty="0">
                <a:solidFill>
                  <a:srgbClr val="FFFFFF"/>
                </a:solidFill>
              </a:rPr>
              <a:t>Presented the project to our class at Lycee Vauban</a:t>
            </a:r>
          </a:p>
          <a:p>
            <a:r>
              <a:rPr lang="en-GB" sz="1500" dirty="0">
                <a:solidFill>
                  <a:srgbClr val="FFFFFF"/>
                </a:solidFill>
              </a:rPr>
              <a:t>Demonstrated drone deployment mechanism live</a:t>
            </a:r>
          </a:p>
          <a:p>
            <a:r>
              <a:rPr lang="en-GB" sz="1500" b="1" dirty="0">
                <a:solidFill>
                  <a:srgbClr val="00CFFF"/>
                </a:solidFill>
              </a:rPr>
              <a:t>Why it matters</a:t>
            </a:r>
          </a:p>
          <a:p>
            <a:r>
              <a:rPr lang="en-GB" sz="1500" dirty="0">
                <a:solidFill>
                  <a:srgbClr val="FFFFFF"/>
                </a:solidFill>
              </a:rPr>
              <a:t>STEM outreach to inspire younger students toward space and engineering</a:t>
            </a:r>
          </a:p>
          <a:p>
            <a:r>
              <a:rPr lang="en-GB" sz="1500" b="1" dirty="0">
                <a:solidFill>
                  <a:srgbClr val="00FF88"/>
                </a:solidFill>
              </a:rPr>
              <a:t>Showing that 16-17 year olds can build and fly real spacecraft!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F5543327-099D-7BEE-E065-CFECF8D8C0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503" y="1200235"/>
            <a:ext cx="4842299" cy="2057038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DA5312E5-45D0-46CC-3DED-34ACD43E65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1003" y="3428995"/>
            <a:ext cx="3091683" cy="327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24848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005361-4229-1583-113B-EB7207EDF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70A6D4-6679-49D0-8961-0702D8C5C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FB517A-46DB-87EA-D14B-3D5F1C022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133E71DE-1455-0D5F-1C38-7A89C461E1D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r="4000"/>
          <a:stretch>
            <a:fillRect/>
          </a:stretch>
        </p:blipFill>
        <p:spPr>
          <a:xfrm>
            <a:off x="-3049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4DCBE31-8D77-54D6-E46A-36F13EF34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flight :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143C2C5-8C54-F39D-E364-43A9AB455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" y="3137054"/>
            <a:ext cx="9792471" cy="3171423"/>
          </a:xfrm>
        </p:spPr>
        <p:txBody>
          <a:bodyPr>
            <a:normAutofit lnSpcReduction="10000"/>
          </a:bodyPr>
          <a:lstStyle/>
          <a:p>
            <a:r>
              <a:rPr lang="en-GB" sz="1500" b="1" dirty="0">
                <a:solidFill>
                  <a:srgbClr val="00CFFF"/>
                </a:solidFill>
              </a:rPr>
              <a:t>Live telemetry</a:t>
            </a:r>
          </a:p>
          <a:p>
            <a:r>
              <a:rPr lang="en-GB" sz="1500" dirty="0">
                <a:solidFill>
                  <a:srgbClr val="FFFFFF"/>
                </a:solidFill>
              </a:rPr>
              <a:t>Data received throughout descent via 915 MHz LoRa link</a:t>
            </a:r>
          </a:p>
          <a:p>
            <a:r>
              <a:rPr lang="en-GB" sz="1500" dirty="0">
                <a:solidFill>
                  <a:srgbClr val="FFFFFF"/>
                </a:solidFill>
              </a:rPr>
              <a:t>GPS track recorded  gives us the </a:t>
            </a:r>
            <a:r>
              <a:rPr lang="en-GB" sz="1500" dirty="0" err="1">
                <a:solidFill>
                  <a:srgbClr val="FFFFFF"/>
                </a:solidFill>
              </a:rPr>
              <a:t>quadsat’s</a:t>
            </a:r>
            <a:r>
              <a:rPr lang="en-GB" sz="1500" dirty="0">
                <a:solidFill>
                  <a:srgbClr val="FFFFFF"/>
                </a:solidFill>
              </a:rPr>
              <a:t> trajectory</a:t>
            </a:r>
          </a:p>
          <a:p>
            <a:r>
              <a:rPr lang="en-GB" sz="1500" dirty="0">
                <a:solidFill>
                  <a:srgbClr val="FFFFFF"/>
                </a:solidFill>
              </a:rPr>
              <a:t>Video footage captured from onboard camera during descent</a:t>
            </a:r>
          </a:p>
          <a:p>
            <a:r>
              <a:rPr lang="en-GB" sz="1500" dirty="0">
                <a:solidFill>
                  <a:srgbClr val="FFFFFF"/>
                </a:solidFill>
              </a:rPr>
              <a:t> Good link quality throughout the whole flight.</a:t>
            </a:r>
          </a:p>
          <a:p>
            <a:r>
              <a:rPr lang="en-GB" sz="1500" dirty="0">
                <a:solidFill>
                  <a:srgbClr val="FFFFFF"/>
                </a:solidFill>
              </a:rPr>
              <a:t>Receiving of the data from the antenna</a:t>
            </a:r>
          </a:p>
          <a:p>
            <a:endParaRPr lang="en-GB" sz="1500" dirty="0">
              <a:solidFill>
                <a:srgbClr val="FFFFFF"/>
              </a:solidFill>
            </a:endParaRPr>
          </a:p>
          <a:p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Drone:</a:t>
            </a:r>
          </a:p>
          <a:p>
            <a:r>
              <a:rPr lang="en-GB" sz="1500" dirty="0">
                <a:solidFill>
                  <a:srgbClr val="FFFFFF"/>
                </a:solidFill>
              </a:rPr>
              <a:t>One arm broken </a:t>
            </a:r>
          </a:p>
          <a:p>
            <a:r>
              <a:rPr lang="en-GB" sz="1500" dirty="0">
                <a:solidFill>
                  <a:srgbClr val="FFFFFF"/>
                </a:solidFill>
              </a:rPr>
              <a:t>Manged to control the descent </a:t>
            </a:r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177ABC48-2F61-D603-82BE-10B6DBB02EBB}"/>
              </a:ext>
            </a:extLst>
          </p:cNvPr>
          <p:cNvSpPr txBox="1"/>
          <p:nvPr/>
        </p:nvSpPr>
        <p:spPr>
          <a:xfrm>
            <a:off x="6302828" y="4739212"/>
            <a:ext cx="51435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Phases of the launch :</a:t>
            </a:r>
          </a:p>
          <a:p>
            <a:r>
              <a:rPr lang="en-GB" dirty="0">
                <a:solidFill>
                  <a:schemeClr val="bg1"/>
                </a:solidFill>
              </a:rPr>
              <a:t>-0s -&gt;2s38 initial charge (1.0G -&gt;16.2G)</a:t>
            </a:r>
          </a:p>
          <a:p>
            <a:r>
              <a:rPr lang="en-GB" dirty="0">
                <a:solidFill>
                  <a:schemeClr val="bg1"/>
                </a:solidFill>
              </a:rPr>
              <a:t>-2s38 -&gt; 6s26 climb (16.2G -&gt; 1.0G)</a:t>
            </a:r>
          </a:p>
          <a:p>
            <a:r>
              <a:rPr lang="en-GB" dirty="0">
                <a:solidFill>
                  <a:schemeClr val="bg1"/>
                </a:solidFill>
              </a:rPr>
              <a:t>-6s26 -&gt; 8s45 freefall (1.0G -&gt; 0.3G)</a:t>
            </a:r>
          </a:p>
          <a:p>
            <a:r>
              <a:rPr lang="en-GB" dirty="0">
                <a:solidFill>
                  <a:schemeClr val="bg1"/>
                </a:solidFill>
              </a:rPr>
              <a:t>-8s45 -&gt; 9s56 </a:t>
            </a:r>
            <a:r>
              <a:rPr lang="en-GB" dirty="0" err="1">
                <a:solidFill>
                  <a:schemeClr val="bg1"/>
                </a:solidFill>
              </a:rPr>
              <a:t>cansat</a:t>
            </a:r>
            <a:r>
              <a:rPr lang="en-GB" dirty="0">
                <a:solidFill>
                  <a:schemeClr val="bg1"/>
                </a:solidFill>
              </a:rPr>
              <a:t> release (0.3G -&gt;11.7G)</a:t>
            </a:r>
          </a:p>
          <a:p>
            <a:r>
              <a:rPr lang="en-GB" dirty="0">
                <a:solidFill>
                  <a:schemeClr val="bg1"/>
                </a:solidFill>
              </a:rPr>
              <a:t>- 9s56 -&gt; Ground impact : descent (11.7G -&gt; 0.9 G)</a:t>
            </a:r>
          </a:p>
        </p:txBody>
      </p:sp>
      <p:pic>
        <p:nvPicPr>
          <p:cNvPr id="25" name="copy_6249CF95-62A2-436E-9343-809B7E3C5E60_37558153-B8A0-4099-93D3-0A977DC2441B.mp4">
            <a:hlinkClick r:id="" action="ppaction://media"/>
            <a:extLst>
              <a:ext uri="{FF2B5EF4-FFF2-40B4-BE49-F238E27FC236}">
                <a16:creationId xmlns:a16="http://schemas.microsoft.com/office/drawing/2014/main" id="{7FDD3613-C129-19BE-464A-46B56AA3B3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32083" y="177226"/>
            <a:ext cx="6759917" cy="437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08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67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0239FA-2E7A-BBF5-4BF7-65F2DFAF7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D59748-6428-7E43-E9AC-F8FB9E2F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075BC9-30B6-5041-B84A-030BAA065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073F2EF4-8E71-059F-4E58-B8CEB67E28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2D46A387-690F-1A6B-8488-CFEE9A870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27517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Live data :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0714EC8-F349-978D-7321-285D5AB3C4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721" t="8787" r="6707" b="31290"/>
          <a:stretch>
            <a:fillRect/>
          </a:stretch>
        </p:blipFill>
        <p:spPr>
          <a:xfrm>
            <a:off x="2626007" y="2761485"/>
            <a:ext cx="945285" cy="1704047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EFB9D6F5-6119-AC0B-9024-BDF2B5F11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6937" y="2779053"/>
            <a:ext cx="1225725" cy="1697157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BDB21E0B-52EE-BE3E-0CE1-F5CA34433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912" y="2785943"/>
            <a:ext cx="1213737" cy="1697157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09434E71-4B79-41E3-7D0F-208113DC57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4637" y="2761484"/>
            <a:ext cx="1198982" cy="1721616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94F36206-E561-4DB5-67E0-487B19BA3C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128" y="2761483"/>
            <a:ext cx="1217831" cy="1721617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77F624E4-7E55-6376-AAE9-47A32E6440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8455" y="2761483"/>
            <a:ext cx="1192686" cy="1721616"/>
          </a:xfrm>
          <a:prstGeom prst="rect">
            <a:avLst/>
          </a:prstGeom>
        </p:spPr>
      </p:pic>
      <p:pic>
        <p:nvPicPr>
          <p:cNvPr id="20" name="Image 19">
            <a:extLst>
              <a:ext uri="{FF2B5EF4-FFF2-40B4-BE49-F238E27FC236}">
                <a16:creationId xmlns:a16="http://schemas.microsoft.com/office/drawing/2014/main" id="{6D2A8558-5DFA-2913-3F80-D90347B41E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6912" y="5789384"/>
            <a:ext cx="3198223" cy="877773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32E5C872-4DB0-CA5B-A22E-D4CC6CEC8E4D}"/>
              </a:ext>
            </a:extLst>
          </p:cNvPr>
          <p:cNvSpPr txBox="1"/>
          <p:nvPr/>
        </p:nvSpPr>
        <p:spPr>
          <a:xfrm>
            <a:off x="186912" y="2267660"/>
            <a:ext cx="3797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Different G-forces measured :</a:t>
            </a:r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E1108E79-4BA7-4DD8-66D2-0F25A0BA7084}"/>
              </a:ext>
            </a:extLst>
          </p:cNvPr>
          <p:cNvSpPr txBox="1"/>
          <p:nvPr/>
        </p:nvSpPr>
        <p:spPr>
          <a:xfrm>
            <a:off x="183863" y="5275376"/>
            <a:ext cx="2783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Link quality to radio :</a:t>
            </a:r>
          </a:p>
          <a:p>
            <a:endParaRPr lang="en-GB" dirty="0"/>
          </a:p>
        </p:txBody>
      </p:sp>
      <p:pic>
        <p:nvPicPr>
          <p:cNvPr id="24" name="Image 23">
            <a:extLst>
              <a:ext uri="{FF2B5EF4-FFF2-40B4-BE49-F238E27FC236}">
                <a16:creationId xmlns:a16="http://schemas.microsoft.com/office/drawing/2014/main" id="{B8F95CA6-BBCF-8CD0-43B0-BF19DF99156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23968" r="16585"/>
          <a:stretch>
            <a:fillRect/>
          </a:stretch>
        </p:blipFill>
        <p:spPr>
          <a:xfrm>
            <a:off x="8219805" y="2785943"/>
            <a:ext cx="2510282" cy="745304"/>
          </a:xfrm>
          <a:prstGeom prst="rect">
            <a:avLst/>
          </a:prstGeom>
        </p:spPr>
      </p:pic>
      <p:sp>
        <p:nvSpPr>
          <p:cNvPr id="25" name="ZoneTexte 24">
            <a:extLst>
              <a:ext uri="{FF2B5EF4-FFF2-40B4-BE49-F238E27FC236}">
                <a16:creationId xmlns:a16="http://schemas.microsoft.com/office/drawing/2014/main" id="{E05FADF6-0796-25FE-8559-B75AF4E3589C}"/>
              </a:ext>
            </a:extLst>
          </p:cNvPr>
          <p:cNvSpPr txBox="1"/>
          <p:nvPr/>
        </p:nvSpPr>
        <p:spPr>
          <a:xfrm>
            <a:off x="8219805" y="2267660"/>
            <a:ext cx="1730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Max Speed :</a:t>
            </a:r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1BADB154-064B-FA98-817C-87463817F8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03527" y="5789384"/>
            <a:ext cx="4226560" cy="773800"/>
          </a:xfrm>
          <a:prstGeom prst="rect">
            <a:avLst/>
          </a:prstGeom>
        </p:spPr>
      </p:pic>
      <p:sp>
        <p:nvSpPr>
          <p:cNvPr id="28" name="ZoneTexte 27">
            <a:extLst>
              <a:ext uri="{FF2B5EF4-FFF2-40B4-BE49-F238E27FC236}">
                <a16:creationId xmlns:a16="http://schemas.microsoft.com/office/drawing/2014/main" id="{CED92134-9F3A-0CE0-B5BA-490EB439673F}"/>
              </a:ext>
            </a:extLst>
          </p:cNvPr>
          <p:cNvSpPr txBox="1"/>
          <p:nvPr/>
        </p:nvSpPr>
        <p:spPr>
          <a:xfrm>
            <a:off x="6969760" y="5275376"/>
            <a:ext cx="3129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Max altitude :</a:t>
            </a:r>
          </a:p>
        </p:txBody>
      </p:sp>
    </p:spTree>
    <p:extLst>
      <p:ext uri="{BB962C8B-B14F-4D97-AF65-F5344CB8AC3E}">
        <p14:creationId xmlns:p14="http://schemas.microsoft.com/office/powerpoint/2010/main" val="957806025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8C24D0-2DCE-8591-474D-DF073E78F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715463-6FBB-D1E2-B102-C6688BBEC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3E377C-9611-A2F3-C0FE-7039E4DFA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9B40AAD3-5E2E-01BE-D9AB-B2539E72EF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9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FF08F766-D844-8466-FA3B-DC5B023F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Trajectory and effect of the drone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0716A49-2A57-B2BC-0BD8-5A21C73E3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1500" dirty="0">
                <a:solidFill>
                  <a:srgbClr val="FFFFFF"/>
                </a:solidFill>
              </a:rPr>
              <a:t>Our </a:t>
            </a:r>
            <a:r>
              <a:rPr lang="en-GB" sz="1500" dirty="0" err="1">
                <a:solidFill>
                  <a:srgbClr val="FFFFFF"/>
                </a:solidFill>
              </a:rPr>
              <a:t>cansat</a:t>
            </a:r>
            <a:r>
              <a:rPr lang="en-GB" sz="1500" dirty="0">
                <a:solidFill>
                  <a:srgbClr val="FFFFFF"/>
                </a:solidFill>
              </a:rPr>
              <a:t> travelled down with a speed of </a:t>
            </a:r>
            <a:r>
              <a:rPr lang="en-GB" sz="1500" dirty="0" err="1">
                <a:solidFill>
                  <a:srgbClr val="FFFFFF"/>
                </a:solidFill>
              </a:rPr>
              <a:t>approximitly</a:t>
            </a:r>
            <a:r>
              <a:rPr lang="en-GB" sz="1500" dirty="0">
                <a:solidFill>
                  <a:srgbClr val="FFFFFF"/>
                </a:solidFill>
              </a:rPr>
              <a:t> 4m/s, slower than normal </a:t>
            </a:r>
            <a:r>
              <a:rPr lang="en-GB" sz="1500" dirty="0" err="1">
                <a:solidFill>
                  <a:srgbClr val="FFFFFF"/>
                </a:solidFill>
              </a:rPr>
              <a:t>cansats</a:t>
            </a:r>
            <a:r>
              <a:rPr lang="en-GB" sz="1500" dirty="0">
                <a:solidFill>
                  <a:srgbClr val="FFFFFF"/>
                </a:solidFill>
              </a:rPr>
              <a:t> as the motors spinning created lift,  that helped bring it back to the initial spot </a:t>
            </a:r>
          </a:p>
          <a:p>
            <a:pPr>
              <a:buFontTx/>
              <a:buChar char="-"/>
            </a:pPr>
            <a:r>
              <a:rPr lang="en-GB" sz="1500" dirty="0">
                <a:solidFill>
                  <a:srgbClr val="FFFFFF"/>
                </a:solidFill>
              </a:rPr>
              <a:t>Our </a:t>
            </a:r>
            <a:r>
              <a:rPr lang="en-GB" sz="1500" dirty="0" err="1">
                <a:solidFill>
                  <a:srgbClr val="FFFFFF"/>
                </a:solidFill>
              </a:rPr>
              <a:t>Cansat’s</a:t>
            </a:r>
            <a:r>
              <a:rPr lang="en-GB" sz="1500" dirty="0">
                <a:solidFill>
                  <a:srgbClr val="FFFFFF"/>
                </a:solidFill>
              </a:rPr>
              <a:t> trajectory shows our almost perfect attempt at a controlled landing. 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AEB6AB30-AD9C-0D90-FBE4-030A6CCCC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1149" y="3901335"/>
            <a:ext cx="5535067" cy="2732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635941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9B8184-6765-294C-9EFA-7C19AFECC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0D1F60-743C-80E0-798A-B01231A7C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49E15D-E79D-979D-B944-5DF22933A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86628D07-ABEF-3404-18A5-C6C5A00B81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9" y="-2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1548378F-DEB9-4496-4DA5-785DE1DD9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Trajectory and effect of the drone </a:t>
            </a:r>
          </a:p>
        </p:txBody>
      </p:sp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F87A0E53-E387-CB1B-6DB9-67765E4FD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151" y="299520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>
                <a:solidFill>
                  <a:schemeClr val="bg1"/>
                </a:solidFill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2232615901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D7CB16-F4CB-67C0-C1DF-C8D5C3A12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A037599-F528-0053-88CA-E476B973E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8AEF08-2650-3D00-4AF0-D41C43B8A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352C049B-5BAB-CCED-6C0D-DD78C0AFA72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3048" y="-113744"/>
            <a:ext cx="12195048" cy="6971744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11142F6-1068-20EA-8BEC-0EA0F0768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Primary mission Results </a:t>
            </a:r>
          </a:p>
        </p:txBody>
      </p:sp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B7AE337F-E3C1-AFEC-C5EC-1D0CB74B0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6786" y="2145499"/>
            <a:ext cx="5960706" cy="17066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graph sections correspond to the launch phases</a:t>
            </a:r>
          </a:p>
          <a:p>
            <a:r>
              <a:rPr lang="en-GB" dirty="0">
                <a:solidFill>
                  <a:srgbClr val="FFFFFF"/>
                </a:solidFill>
              </a:rPr>
              <a:t>Accurate data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CA1CFCF8-BDCC-E226-ABBC-29BB383B8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530" y="2021486"/>
            <a:ext cx="4573753" cy="1954661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A7DCB193-027A-1AA4-E077-65E93712B4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530" y="4228178"/>
            <a:ext cx="4573753" cy="2081097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6C1EDFC5-7BF0-2F0B-8B19-D130626050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5905" y="3772654"/>
            <a:ext cx="5779588" cy="2629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48866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005220-6605-3899-B061-821CD38D0F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A8FCE1-9334-12C6-5EF7-9B01C0AC2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FE41C56-12F7-DB84-80A3-1BEDBBD59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9FD66BE9-16F7-89DE-0A95-5A2DEE1D87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79234F9D-6CD2-559D-B3FE-313499198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we learned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FBFA356-B223-2C65-2817-221311BE5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00" y="3078319"/>
            <a:ext cx="9792471" cy="3171423"/>
          </a:xfrm>
        </p:spPr>
        <p:txBody>
          <a:bodyPr>
            <a:noAutofit/>
          </a:bodyPr>
          <a:lstStyle/>
          <a:p>
            <a:r>
              <a:rPr lang="en-GB" sz="1500" b="1" dirty="0">
                <a:solidFill>
                  <a:srgbClr val="00CFFF"/>
                </a:solidFill>
              </a:rPr>
              <a:t>Technical skills</a:t>
            </a:r>
          </a:p>
          <a:p>
            <a:r>
              <a:rPr lang="en-GB" sz="1500" dirty="0">
                <a:solidFill>
                  <a:srgbClr val="FFFFFF"/>
                </a:solidFill>
              </a:rPr>
              <a:t>3D printing, PID tuning, programming</a:t>
            </a:r>
          </a:p>
          <a:p>
            <a:r>
              <a:rPr lang="en-GB" sz="1500" dirty="0">
                <a:solidFill>
                  <a:srgbClr val="FFFFFF"/>
                </a:solidFill>
              </a:rPr>
              <a:t>RF communications, GPS integration, sensor fusion and filtering</a:t>
            </a:r>
          </a:p>
          <a:p>
            <a:r>
              <a:rPr lang="en-GB" sz="1500" b="1" dirty="0">
                <a:solidFill>
                  <a:srgbClr val="00CFFF"/>
                </a:solidFill>
              </a:rPr>
              <a:t>Encountered issues:</a:t>
            </a:r>
          </a:p>
          <a:p>
            <a:r>
              <a:rPr lang="en-GB" sz="1500" dirty="0">
                <a:solidFill>
                  <a:schemeClr val="bg1"/>
                </a:solidFill>
              </a:rPr>
              <a:t>Solidity of the arms</a:t>
            </a:r>
          </a:p>
          <a:p>
            <a:r>
              <a:rPr lang="en-GB" sz="1500" dirty="0">
                <a:solidFill>
                  <a:schemeClr val="bg1"/>
                </a:solidFill>
              </a:rPr>
              <a:t>Fit the requirement </a:t>
            </a:r>
          </a:p>
          <a:p>
            <a:r>
              <a:rPr lang="en-GB" sz="1500" dirty="0">
                <a:solidFill>
                  <a:schemeClr val="bg1"/>
                </a:solidFill>
              </a:rPr>
              <a:t>Gust of wind at the end</a:t>
            </a:r>
          </a:p>
          <a:p>
            <a:r>
              <a:rPr lang="en-GB" sz="1500" b="1" dirty="0">
                <a:solidFill>
                  <a:srgbClr val="00CFFF"/>
                </a:solidFill>
              </a:rPr>
              <a:t>What is next</a:t>
            </a:r>
          </a:p>
          <a:p>
            <a:r>
              <a:rPr lang="en-GB" sz="1500" dirty="0">
                <a:solidFill>
                  <a:srgbClr val="FFFFFF"/>
                </a:solidFill>
              </a:rPr>
              <a:t>Improve GPS-guided autonomous landing precision</a:t>
            </a:r>
          </a:p>
        </p:txBody>
      </p:sp>
    </p:spTree>
    <p:extLst>
      <p:ext uri="{BB962C8B-B14F-4D97-AF65-F5344CB8AC3E}">
        <p14:creationId xmlns:p14="http://schemas.microsoft.com/office/powerpoint/2010/main" val="1537605236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E62B45-045A-D2A6-9522-5A9058BC3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6FA294-28F5-1D4E-B694-43E475FF0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6234FB-16CD-9335-E3B3-B78D0C704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Image 3" descr="background-header-2025.jpg">
            <a:extLst>
              <a:ext uri="{FF2B5EF4-FFF2-40B4-BE49-F238E27FC236}">
                <a16:creationId xmlns:a16="http://schemas.microsoft.com/office/drawing/2014/main" id="{8A140933-ACA6-1047-E4AD-6D0807DCBA9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400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882C6D8-664D-E24A-F5D0-303C49DCD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ECF641B-DC0F-9641-9DAF-84D09787D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133" y="2597056"/>
            <a:ext cx="9792471" cy="317142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00FF88"/>
                </a:solidFill>
              </a:rPr>
              <a:t>Most successful </a:t>
            </a:r>
            <a:r>
              <a:rPr lang="en-GB" sz="3200" dirty="0" err="1">
                <a:solidFill>
                  <a:srgbClr val="00FF88"/>
                </a:solidFill>
              </a:rPr>
              <a:t>cansat</a:t>
            </a:r>
            <a:r>
              <a:rPr lang="en-GB" sz="3200" dirty="0">
                <a:solidFill>
                  <a:srgbClr val="00FF88"/>
                </a:solidFill>
              </a:rPr>
              <a:t> drone in Luxembourg</a:t>
            </a:r>
          </a:p>
          <a:p>
            <a:r>
              <a:rPr lang="en-GB" sz="3200" dirty="0">
                <a:solidFill>
                  <a:srgbClr val="00FF88"/>
                </a:solidFill>
              </a:rPr>
              <a:t>First to bring live feed of the launch and descent</a:t>
            </a:r>
          </a:p>
          <a:p>
            <a:r>
              <a:rPr lang="en-GB" sz="3200" dirty="0">
                <a:solidFill>
                  <a:srgbClr val="00FF88"/>
                </a:solidFill>
              </a:rPr>
              <a:t>Data collection &amp; Scientific use of the data </a:t>
            </a:r>
          </a:p>
          <a:p>
            <a:r>
              <a:rPr lang="en-GB" sz="3200" dirty="0">
                <a:solidFill>
                  <a:srgbClr val="00FF88"/>
                </a:solidFill>
              </a:rPr>
              <a:t>Will to show that with motivation, anything is possible</a:t>
            </a:r>
          </a:p>
          <a:p>
            <a:r>
              <a:rPr lang="en-GB" sz="3200" dirty="0">
                <a:solidFill>
                  <a:srgbClr val="00FF88"/>
                </a:solidFill>
              </a:rPr>
              <a:t>Tempted by the space sector</a:t>
            </a:r>
          </a:p>
          <a:p>
            <a:r>
              <a:rPr lang="en-GB" sz="3200" dirty="0">
                <a:solidFill>
                  <a:srgbClr val="00FF88"/>
                </a:solidFill>
              </a:rPr>
              <a:t>Thanks to </a:t>
            </a:r>
            <a:r>
              <a:rPr lang="en-GB" sz="3200" dirty="0" err="1">
                <a:solidFill>
                  <a:srgbClr val="00FF88"/>
                </a:solidFill>
              </a:rPr>
              <a:t>esero</a:t>
            </a:r>
            <a:r>
              <a:rPr lang="en-GB" sz="3200" dirty="0">
                <a:solidFill>
                  <a:srgbClr val="00FF88"/>
                </a:solidFill>
              </a:rPr>
              <a:t>, </a:t>
            </a:r>
            <a:r>
              <a:rPr lang="en-GB" sz="3200" dirty="0" err="1">
                <a:solidFill>
                  <a:srgbClr val="00FF88"/>
                </a:solidFill>
              </a:rPr>
              <a:t>M.Conrott</a:t>
            </a:r>
            <a:r>
              <a:rPr lang="en-GB" sz="3200" dirty="0">
                <a:solidFill>
                  <a:srgbClr val="00FF88"/>
                </a:solidFill>
              </a:rPr>
              <a:t> and </a:t>
            </a:r>
            <a:r>
              <a:rPr lang="en-GB" sz="3200" dirty="0" err="1">
                <a:solidFill>
                  <a:srgbClr val="00FF88"/>
                </a:solidFill>
              </a:rPr>
              <a:t>M.metzler</a:t>
            </a:r>
            <a:endParaRPr lang="en-GB" sz="3200" dirty="0">
              <a:solidFill>
                <a:srgbClr val="00FF8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27429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0DEE74B2B9B7489549B2A76C1BAAFF" ma:contentTypeVersion="19" ma:contentTypeDescription="Create a new document." ma:contentTypeScope="" ma:versionID="4d9178da5271cd013872c1fc2aa303e5">
  <xsd:schema xmlns:xsd="http://www.w3.org/2001/XMLSchema" xmlns:xs="http://www.w3.org/2001/XMLSchema" xmlns:p="http://schemas.microsoft.com/office/2006/metadata/properties" xmlns:ns2="66cfd6ad-afc7-4a86-8e62-088d24be24eb" xmlns:ns3="032576b7-8783-4a80-825f-c4a7539fec67" targetNamespace="http://schemas.microsoft.com/office/2006/metadata/properties" ma:root="true" ma:fieldsID="c38ace3f55fb9b2556abe366cc691d6a" ns2:_="" ns3:_="">
    <xsd:import namespace="66cfd6ad-afc7-4a86-8e62-088d24be24eb"/>
    <xsd:import namespace="032576b7-8783-4a80-825f-c4a7539fec6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cfd6ad-afc7-4a86-8e62-088d24be24e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abe2c6f-268f-46f3-8445-d0378a6b0e1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2576b7-8783-4a80-825f-c4a7539fec67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7e33f45f-ef35-4390-9133-27d9a49b13a3}" ma:internalName="TaxCatchAll" ma:showField="CatchAllData" ma:web="032576b7-8783-4a80-825f-c4a7539fec6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6cfd6ad-afc7-4a86-8e62-088d24be24eb">
      <Terms xmlns="http://schemas.microsoft.com/office/infopath/2007/PartnerControls"/>
    </lcf76f155ced4ddcb4097134ff3c332f>
    <TaxCatchAll xmlns="032576b7-8783-4a80-825f-c4a7539fec67" xsi:nil="true"/>
  </documentManagement>
</p:properties>
</file>

<file path=customXml/itemProps1.xml><?xml version="1.0" encoding="utf-8"?>
<ds:datastoreItem xmlns:ds="http://schemas.openxmlformats.org/officeDocument/2006/customXml" ds:itemID="{C6BBBC28-08E7-4CDE-AB7D-A0A878BEAC95}"/>
</file>

<file path=customXml/itemProps2.xml><?xml version="1.0" encoding="utf-8"?>
<ds:datastoreItem xmlns:ds="http://schemas.openxmlformats.org/officeDocument/2006/customXml" ds:itemID="{D2D850CC-939D-4F92-ADF2-1A849681D7B3}"/>
</file>

<file path=customXml/itemProps3.xml><?xml version="1.0" encoding="utf-8"?>
<ds:datastoreItem xmlns:ds="http://schemas.openxmlformats.org/officeDocument/2006/customXml" ds:itemID="{04E66883-92F9-4E2A-A323-9D75EE61C93C}"/>
</file>

<file path=docProps/app.xml><?xml version="1.0" encoding="utf-8"?>
<Properties xmlns="http://schemas.openxmlformats.org/officeDocument/2006/extended-properties" xmlns:vt="http://schemas.openxmlformats.org/officeDocument/2006/docPropsVTypes">
  <TotalTime>1119</TotalTime>
  <Words>747</Words>
  <Application>Microsoft Macintosh PowerPoint</Application>
  <PresentationFormat>Grand écran</PresentationFormat>
  <Paragraphs>130</Paragraphs>
  <Slides>18</Slides>
  <Notes>0</Notes>
  <HiddenSlides>0</HiddenSlides>
  <MMClips>3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Thème Office</vt:lpstr>
      <vt:lpstr>Team QuadSat</vt:lpstr>
      <vt:lpstr>The team</vt:lpstr>
      <vt:lpstr>Our Project: QuadSat</vt:lpstr>
      <vt:lpstr>Development: MK1 — Proof of Concept</vt:lpstr>
      <vt:lpstr>Development: MK2 — First Drone Frame</vt:lpstr>
      <vt:lpstr>Development: MK3 — Stabilisation &amp; GPS</vt:lpstr>
      <vt:lpstr>Development: MK4 — the best working drone </vt:lpstr>
      <vt:lpstr>Development: MK5 — Final Flight Version</vt:lpstr>
      <vt:lpstr>Primary mission </vt:lpstr>
      <vt:lpstr>Parachute Designs</vt:lpstr>
      <vt:lpstr>The communication </vt:lpstr>
      <vt:lpstr>The flight :</vt:lpstr>
      <vt:lpstr>Live data :</vt:lpstr>
      <vt:lpstr>Trajectory and effect of the drone </vt:lpstr>
      <vt:lpstr>Trajectory and effect of the drone </vt:lpstr>
      <vt:lpstr>Primary mission Results </vt:lpstr>
      <vt:lpstr>What we learned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Léopold VENEAU</dc:creator>
  <cp:lastModifiedBy>Léopold VENEAU</cp:lastModifiedBy>
  <cp:revision>7</cp:revision>
  <dcterms:created xsi:type="dcterms:W3CDTF">2026-05-08T16:53:39Z</dcterms:created>
  <dcterms:modified xsi:type="dcterms:W3CDTF">2026-05-09T11:47:09Z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0x010100970DEE74B2B9B7489549B2A76C1BAAFF</vt:lpwstr>
  </property>
</Properties>
</file>